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Oswald" panose="00000500000000000000" pitchFamily="2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g/diojkiU+ntCf4P5uOcEnZlOx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9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" name="Google Shape;1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" name="Google Shape;1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843a78e76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843a78e76e_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843a78e76e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CA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>
  <p:cSld name="Titre seul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18"/>
          <p:cNvCxnSpPr/>
          <p:nvPr/>
        </p:nvCxnSpPr>
        <p:spPr>
          <a:xfrm>
            <a:off x="16237693" y="2095500"/>
            <a:ext cx="841680" cy="0"/>
          </a:xfrm>
          <a:prstGeom prst="straightConnector1">
            <a:avLst/>
          </a:prstGeom>
          <a:noFill/>
          <a:ln w="95250" cap="flat" cmpd="sng">
            <a:solidFill>
              <a:srgbClr val="A4192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" name="Google Shape;17;p18"/>
          <p:cNvCxnSpPr/>
          <p:nvPr/>
        </p:nvCxnSpPr>
        <p:spPr>
          <a:xfrm>
            <a:off x="1617520" y="9409769"/>
            <a:ext cx="15082473" cy="0"/>
          </a:xfrm>
          <a:prstGeom prst="straightConnector1">
            <a:avLst/>
          </a:prstGeom>
          <a:noFill/>
          <a:ln w="38100" cap="flat" cmpd="sng">
            <a:solidFill>
              <a:srgbClr val="A4192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18"/>
          <p:cNvSpPr txBox="1"/>
          <p:nvPr/>
        </p:nvSpPr>
        <p:spPr>
          <a:xfrm>
            <a:off x="12877800" y="9715500"/>
            <a:ext cx="4388715" cy="40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fr-CA" sz="3000" b="1" i="0" u="none" strike="noStrike" cap="none">
                <a:solidFill>
                  <a:srgbClr val="A41924"/>
                </a:solidFill>
                <a:latin typeface="Oswald"/>
                <a:ea typeface="Oswald"/>
                <a:cs typeface="Oswald"/>
                <a:sym typeface="Oswald"/>
              </a:rPr>
              <a:t>OCCITANIE.FFJUDO.COM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8"/>
          <p:cNvSpPr txBox="1">
            <a:spLocks noGrp="1"/>
          </p:cNvSpPr>
          <p:nvPr>
            <p:ph type="title"/>
          </p:nvPr>
        </p:nvSpPr>
        <p:spPr>
          <a:xfrm>
            <a:off x="1305973" y="297103"/>
            <a:ext cx="15773400" cy="198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80B8"/>
              </a:buClr>
              <a:buSzPts val="7200"/>
              <a:buFont typeface="Oswald"/>
              <a:buNone/>
              <a:defRPr sz="7200" b="1">
                <a:solidFill>
                  <a:srgbClr val="5080B8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/>
          <p:nvPr/>
        </p:nvSpPr>
        <p:spPr>
          <a:xfrm>
            <a:off x="-29935" y="0"/>
            <a:ext cx="3471379" cy="10287000"/>
          </a:xfrm>
          <a:custGeom>
            <a:avLst/>
            <a:gdLst/>
            <a:ahLst/>
            <a:cxnLst/>
            <a:rect l="l" t="t" r="r" b="b"/>
            <a:pathLst>
              <a:path w="898157" h="1593725" extrusionOk="0">
                <a:moveTo>
                  <a:pt x="0" y="0"/>
                </a:moveTo>
                <a:lnTo>
                  <a:pt x="898157" y="0"/>
                </a:lnTo>
                <a:lnTo>
                  <a:pt x="898157" y="1593725"/>
                </a:lnTo>
                <a:lnTo>
                  <a:pt x="0" y="1593725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78113" r="-169093"/>
            </a:stretch>
          </a:blip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21" name="Google Shape;21;p18"/>
          <p:cNvSpPr/>
          <p:nvPr/>
        </p:nvSpPr>
        <p:spPr>
          <a:xfrm rot="5400000">
            <a:off x="-3446481" y="3397947"/>
            <a:ext cx="10351331" cy="3450935"/>
          </a:xfrm>
          <a:custGeom>
            <a:avLst/>
            <a:gdLst/>
            <a:ahLst/>
            <a:cxnLst/>
            <a:rect l="l" t="t" r="r" b="b"/>
            <a:pathLst>
              <a:path w="12358893" h="8052448" extrusionOk="0">
                <a:moveTo>
                  <a:pt x="0" y="0"/>
                </a:moveTo>
                <a:lnTo>
                  <a:pt x="12358893" y="0"/>
                </a:lnTo>
                <a:lnTo>
                  <a:pt x="12358893" y="8052448"/>
                </a:lnTo>
                <a:lnTo>
                  <a:pt x="0" y="80524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90000"/>
            </a:blip>
            <a:stretch>
              <a:fillRect t="-14447" r="-16115" b="-6376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8"/>
          <p:cNvSpPr/>
          <p:nvPr/>
        </p:nvSpPr>
        <p:spPr>
          <a:xfrm>
            <a:off x="658238" y="400201"/>
            <a:ext cx="1918563" cy="1918563"/>
          </a:xfrm>
          <a:custGeom>
            <a:avLst/>
            <a:gdLst/>
            <a:ahLst/>
            <a:cxnLst/>
            <a:rect l="l" t="t" r="r" b="b"/>
            <a:pathLst>
              <a:path w="1918563" h="1918563" extrusionOk="0">
                <a:moveTo>
                  <a:pt x="0" y="0"/>
                </a:moveTo>
                <a:lnTo>
                  <a:pt x="1918563" y="0"/>
                </a:lnTo>
                <a:lnTo>
                  <a:pt x="1918563" y="1918563"/>
                </a:lnTo>
                <a:lnTo>
                  <a:pt x="0" y="19185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Deux contenus">
  <p:cSld name="Titre et Deux contenu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7"/>
          <p:cNvSpPr txBox="1">
            <a:spLocks noGrp="1"/>
          </p:cNvSpPr>
          <p:nvPr>
            <p:ph type="body" idx="1"/>
          </p:nvPr>
        </p:nvSpPr>
        <p:spPr>
          <a:xfrm>
            <a:off x="1214528" y="2738438"/>
            <a:ext cx="6932631" cy="579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7"/>
          <p:cNvSpPr txBox="1">
            <a:spLocks noGrp="1"/>
          </p:cNvSpPr>
          <p:nvPr>
            <p:ph type="body" idx="2"/>
          </p:nvPr>
        </p:nvSpPr>
        <p:spPr>
          <a:xfrm>
            <a:off x="8752594" y="2738438"/>
            <a:ext cx="6932631" cy="579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7"/>
          <p:cNvSpPr/>
          <p:nvPr/>
        </p:nvSpPr>
        <p:spPr>
          <a:xfrm>
            <a:off x="15982041" y="-128827"/>
            <a:ext cx="2352552" cy="10415827"/>
          </a:xfrm>
          <a:prstGeom prst="rect">
            <a:avLst/>
          </a:prstGeom>
          <a:solidFill>
            <a:srgbClr val="5080B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" name="Google Shape;98;p27"/>
          <p:cNvCxnSpPr/>
          <p:nvPr/>
        </p:nvCxnSpPr>
        <p:spPr>
          <a:xfrm>
            <a:off x="1441379" y="2150686"/>
            <a:ext cx="841680" cy="0"/>
          </a:xfrm>
          <a:prstGeom prst="straightConnector1">
            <a:avLst/>
          </a:prstGeom>
          <a:noFill/>
          <a:ln w="95250" cap="flat" cmpd="sng">
            <a:solidFill>
              <a:srgbClr val="A4192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9" name="Google Shape;99;p27"/>
          <p:cNvSpPr/>
          <p:nvPr/>
        </p:nvSpPr>
        <p:spPr>
          <a:xfrm>
            <a:off x="0" y="3603521"/>
            <a:ext cx="917712" cy="1068660"/>
          </a:xfrm>
          <a:custGeom>
            <a:avLst/>
            <a:gdLst/>
            <a:ahLst/>
            <a:cxnLst/>
            <a:rect l="l" t="t" r="r" b="b"/>
            <a:pathLst>
              <a:path w="917712" h="1068660" extrusionOk="0">
                <a:moveTo>
                  <a:pt x="0" y="0"/>
                </a:moveTo>
                <a:lnTo>
                  <a:pt x="917712" y="0"/>
                </a:lnTo>
                <a:lnTo>
                  <a:pt x="917712" y="1068659"/>
                </a:lnTo>
                <a:lnTo>
                  <a:pt x="0" y="10686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cxnSp>
        <p:nvCxnSpPr>
          <p:cNvPr id="100" name="Google Shape;100;p27"/>
          <p:cNvCxnSpPr/>
          <p:nvPr/>
        </p:nvCxnSpPr>
        <p:spPr>
          <a:xfrm>
            <a:off x="1028700" y="9409769"/>
            <a:ext cx="15082473" cy="0"/>
          </a:xfrm>
          <a:prstGeom prst="straightConnector1">
            <a:avLst/>
          </a:prstGeom>
          <a:noFill/>
          <a:ln w="38100" cap="flat" cmpd="sng">
            <a:solidFill>
              <a:srgbClr val="A4192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1" name="Google Shape;101;p27"/>
          <p:cNvSpPr/>
          <p:nvPr/>
        </p:nvSpPr>
        <p:spPr>
          <a:xfrm>
            <a:off x="16199036" y="353522"/>
            <a:ext cx="1918563" cy="1918563"/>
          </a:xfrm>
          <a:custGeom>
            <a:avLst/>
            <a:gdLst/>
            <a:ahLst/>
            <a:cxnLst/>
            <a:rect l="l" t="t" r="r" b="b"/>
            <a:pathLst>
              <a:path w="1918563" h="1918563" extrusionOk="0">
                <a:moveTo>
                  <a:pt x="0" y="0"/>
                </a:moveTo>
                <a:lnTo>
                  <a:pt x="1918562" y="0"/>
                </a:lnTo>
                <a:lnTo>
                  <a:pt x="1918562" y="1918562"/>
                </a:lnTo>
                <a:lnTo>
                  <a:pt x="0" y="19185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02" name="Google Shape;102;p27"/>
          <p:cNvSpPr txBox="1"/>
          <p:nvPr/>
        </p:nvSpPr>
        <p:spPr>
          <a:xfrm>
            <a:off x="277647" y="9661829"/>
            <a:ext cx="4388715" cy="40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fr-CA" sz="3000" b="1" i="0" u="none" strike="noStrike" cap="none">
                <a:solidFill>
                  <a:srgbClr val="A41924"/>
                </a:solidFill>
                <a:latin typeface="Oswald"/>
                <a:ea typeface="Oswald"/>
                <a:cs typeface="Oswald"/>
                <a:sym typeface="Oswald"/>
              </a:rPr>
              <a:t>OCCITANIE.FFJUDO.COM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7"/>
          <p:cNvSpPr txBox="1">
            <a:spLocks noGrp="1"/>
          </p:cNvSpPr>
          <p:nvPr>
            <p:ph type="title"/>
          </p:nvPr>
        </p:nvSpPr>
        <p:spPr>
          <a:xfrm>
            <a:off x="1305973" y="297103"/>
            <a:ext cx="15773400" cy="198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80B8"/>
              </a:buClr>
              <a:buSzPts val="7200"/>
              <a:buFont typeface="Oswald"/>
              <a:buNone/>
              <a:defRPr sz="7200" b="1">
                <a:solidFill>
                  <a:srgbClr val="5080B8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3">
  <p:cSld name="Titre et texte 3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"/>
          <p:cNvSpPr/>
          <p:nvPr/>
        </p:nvSpPr>
        <p:spPr>
          <a:xfrm>
            <a:off x="-29935" y="0"/>
            <a:ext cx="3471379" cy="10287000"/>
          </a:xfrm>
          <a:custGeom>
            <a:avLst/>
            <a:gdLst/>
            <a:ahLst/>
            <a:cxnLst/>
            <a:rect l="l" t="t" r="r" b="b"/>
            <a:pathLst>
              <a:path w="898157" h="1593725" extrusionOk="0">
                <a:moveTo>
                  <a:pt x="0" y="0"/>
                </a:moveTo>
                <a:lnTo>
                  <a:pt x="898157" y="0"/>
                </a:lnTo>
                <a:lnTo>
                  <a:pt x="898157" y="1593725"/>
                </a:lnTo>
                <a:lnTo>
                  <a:pt x="0" y="1593725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78113" r="-169093"/>
            </a:stretch>
          </a:blipFill>
          <a:ln>
            <a:noFill/>
          </a:ln>
        </p:spPr>
      </p:sp>
      <p:sp>
        <p:nvSpPr>
          <p:cNvPr id="25" name="Google Shape;25;p19"/>
          <p:cNvSpPr/>
          <p:nvPr/>
        </p:nvSpPr>
        <p:spPr>
          <a:xfrm rot="5400000">
            <a:off x="-3469912" y="3418032"/>
            <a:ext cx="10351331" cy="3450935"/>
          </a:xfrm>
          <a:custGeom>
            <a:avLst/>
            <a:gdLst/>
            <a:ahLst/>
            <a:cxnLst/>
            <a:rect l="l" t="t" r="r" b="b"/>
            <a:pathLst>
              <a:path w="12358893" h="8052448" extrusionOk="0">
                <a:moveTo>
                  <a:pt x="0" y="0"/>
                </a:moveTo>
                <a:lnTo>
                  <a:pt x="12358893" y="0"/>
                </a:lnTo>
                <a:lnTo>
                  <a:pt x="12358893" y="8052448"/>
                </a:lnTo>
                <a:lnTo>
                  <a:pt x="0" y="80524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90000"/>
            </a:blip>
            <a:stretch>
              <a:fillRect t="-14447" r="-16115" b="-6376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" name="Google Shape;26;p19"/>
          <p:cNvCxnSpPr/>
          <p:nvPr/>
        </p:nvCxnSpPr>
        <p:spPr>
          <a:xfrm>
            <a:off x="1028700" y="9390719"/>
            <a:ext cx="15082473" cy="0"/>
          </a:xfrm>
          <a:prstGeom prst="straightConnector1">
            <a:avLst/>
          </a:prstGeom>
          <a:noFill/>
          <a:ln w="38100" cap="flat" cmpd="sng">
            <a:solidFill>
              <a:srgbClr val="A4192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" name="Google Shape;27;p19"/>
          <p:cNvCxnSpPr/>
          <p:nvPr/>
        </p:nvCxnSpPr>
        <p:spPr>
          <a:xfrm>
            <a:off x="16111173" y="1866900"/>
            <a:ext cx="841680" cy="0"/>
          </a:xfrm>
          <a:prstGeom prst="straightConnector1">
            <a:avLst/>
          </a:prstGeom>
          <a:noFill/>
          <a:ln w="95250" cap="flat" cmpd="sng">
            <a:solidFill>
              <a:srgbClr val="A4192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" name="Google Shape;28;p19"/>
          <p:cNvSpPr txBox="1"/>
          <p:nvPr/>
        </p:nvSpPr>
        <p:spPr>
          <a:xfrm>
            <a:off x="12877800" y="9718436"/>
            <a:ext cx="4388715" cy="40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fr-CA" sz="3000" b="1" i="0" u="none" strike="noStrike" cap="none">
                <a:solidFill>
                  <a:srgbClr val="A41924"/>
                </a:solidFill>
                <a:latin typeface="Oswald"/>
                <a:ea typeface="Oswald"/>
                <a:cs typeface="Oswald"/>
                <a:sym typeface="Oswald"/>
              </a:rPr>
              <a:t>OCCITANIE.FFJUDO.COM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9"/>
          <p:cNvSpPr txBox="1">
            <a:spLocks noGrp="1"/>
          </p:cNvSpPr>
          <p:nvPr>
            <p:ph type="title"/>
          </p:nvPr>
        </p:nvSpPr>
        <p:spPr>
          <a:xfrm>
            <a:off x="3657599" y="297103"/>
            <a:ext cx="13421773" cy="198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80B8"/>
              </a:buClr>
              <a:buSzPts val="7200"/>
              <a:buFont typeface="Oswald"/>
              <a:buNone/>
              <a:defRPr sz="7200" b="1">
                <a:solidFill>
                  <a:srgbClr val="5080B8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body" idx="1"/>
          </p:nvPr>
        </p:nvSpPr>
        <p:spPr>
          <a:xfrm>
            <a:off x="3657600" y="2738438"/>
            <a:ext cx="13295253" cy="65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  <a:defRPr sz="3600"/>
            </a:lvl1pPr>
            <a:lvl2pPr marL="914400" lvl="1" indent="-431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 New"/>
              <a:buChar char="o"/>
              <a:defRPr sz="3200"/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/>
          <p:nvPr/>
        </p:nvSpPr>
        <p:spPr>
          <a:xfrm>
            <a:off x="626860" y="268296"/>
            <a:ext cx="2116340" cy="2208204"/>
          </a:xfrm>
          <a:custGeom>
            <a:avLst/>
            <a:gdLst/>
            <a:ahLst/>
            <a:cxnLst/>
            <a:rect l="l" t="t" r="r" b="b"/>
            <a:pathLst>
              <a:path w="1918563" h="1918563" extrusionOk="0">
                <a:moveTo>
                  <a:pt x="0" y="0"/>
                </a:moveTo>
                <a:lnTo>
                  <a:pt x="1918563" y="0"/>
                </a:lnTo>
                <a:lnTo>
                  <a:pt x="1918563" y="1918563"/>
                </a:lnTo>
                <a:lnTo>
                  <a:pt x="0" y="19185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">
  <p:cSld name="Titre et text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/>
          <p:nvPr/>
        </p:nvSpPr>
        <p:spPr>
          <a:xfrm>
            <a:off x="15859022" y="-128827"/>
            <a:ext cx="2428978" cy="10415827"/>
          </a:xfrm>
          <a:prstGeom prst="rect">
            <a:avLst/>
          </a:prstGeom>
          <a:solidFill>
            <a:srgbClr val="5080B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" name="Google Shape;34;p21"/>
          <p:cNvCxnSpPr/>
          <p:nvPr/>
        </p:nvCxnSpPr>
        <p:spPr>
          <a:xfrm>
            <a:off x="1028700" y="9390719"/>
            <a:ext cx="15082473" cy="0"/>
          </a:xfrm>
          <a:prstGeom prst="straightConnector1">
            <a:avLst/>
          </a:prstGeom>
          <a:noFill/>
          <a:ln w="38100" cap="flat" cmpd="sng">
            <a:solidFill>
              <a:srgbClr val="A4192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" name="Google Shape;35;p21"/>
          <p:cNvCxnSpPr/>
          <p:nvPr/>
        </p:nvCxnSpPr>
        <p:spPr>
          <a:xfrm>
            <a:off x="1441379" y="2150686"/>
            <a:ext cx="841680" cy="0"/>
          </a:xfrm>
          <a:prstGeom prst="straightConnector1">
            <a:avLst/>
          </a:prstGeom>
          <a:noFill/>
          <a:ln w="95250" cap="flat" cmpd="sng">
            <a:solidFill>
              <a:srgbClr val="A4192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21"/>
          <p:cNvSpPr/>
          <p:nvPr/>
        </p:nvSpPr>
        <p:spPr>
          <a:xfrm>
            <a:off x="0" y="3603521"/>
            <a:ext cx="917712" cy="1068660"/>
          </a:xfrm>
          <a:custGeom>
            <a:avLst/>
            <a:gdLst/>
            <a:ahLst/>
            <a:cxnLst/>
            <a:rect l="l" t="t" r="r" b="b"/>
            <a:pathLst>
              <a:path w="917712" h="1068660" extrusionOk="0">
                <a:moveTo>
                  <a:pt x="0" y="0"/>
                </a:moveTo>
                <a:lnTo>
                  <a:pt x="917712" y="0"/>
                </a:lnTo>
                <a:lnTo>
                  <a:pt x="917712" y="1068659"/>
                </a:lnTo>
                <a:lnTo>
                  <a:pt x="0" y="10686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7" name="Google Shape;37;p21"/>
          <p:cNvSpPr/>
          <p:nvPr/>
        </p:nvSpPr>
        <p:spPr>
          <a:xfrm>
            <a:off x="16114230" y="232123"/>
            <a:ext cx="1918563" cy="1918563"/>
          </a:xfrm>
          <a:custGeom>
            <a:avLst/>
            <a:gdLst/>
            <a:ahLst/>
            <a:cxnLst/>
            <a:rect l="l" t="t" r="r" b="b"/>
            <a:pathLst>
              <a:path w="1918563" h="1918563" extrusionOk="0">
                <a:moveTo>
                  <a:pt x="0" y="0"/>
                </a:moveTo>
                <a:lnTo>
                  <a:pt x="1918563" y="0"/>
                </a:lnTo>
                <a:lnTo>
                  <a:pt x="1918563" y="1918563"/>
                </a:lnTo>
                <a:lnTo>
                  <a:pt x="0" y="19185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8" name="Google Shape;38;p21"/>
          <p:cNvSpPr txBox="1"/>
          <p:nvPr/>
        </p:nvSpPr>
        <p:spPr>
          <a:xfrm>
            <a:off x="277647" y="9661829"/>
            <a:ext cx="4388715" cy="40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fr-CA" sz="3000" b="1" i="0" u="none" strike="noStrike" cap="none">
                <a:solidFill>
                  <a:srgbClr val="A41924"/>
                </a:solidFill>
                <a:latin typeface="Oswald"/>
                <a:ea typeface="Oswald"/>
                <a:cs typeface="Oswald"/>
                <a:sym typeface="Oswald"/>
              </a:rPr>
              <a:t>OCCITANIE.FFJUDO.COM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1"/>
          <p:cNvSpPr txBox="1">
            <a:spLocks noGrp="1"/>
          </p:cNvSpPr>
          <p:nvPr>
            <p:ph type="title"/>
          </p:nvPr>
        </p:nvSpPr>
        <p:spPr>
          <a:xfrm>
            <a:off x="1305973" y="297103"/>
            <a:ext cx="15773400" cy="198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80B8"/>
              </a:buClr>
              <a:buSzPts val="7200"/>
              <a:buFont typeface="Oswald"/>
              <a:buNone/>
              <a:defRPr sz="7200" b="1">
                <a:solidFill>
                  <a:srgbClr val="5080B8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  <a:defRPr sz="3600"/>
            </a:lvl1pPr>
            <a:lvl2pPr marL="914400" lvl="1" indent="-431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 New"/>
              <a:buChar char="o"/>
              <a:defRPr sz="3200"/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>
  <p:cSld name="Titre de sec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1B1718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20"/>
          <p:cNvSpPr/>
          <p:nvPr/>
        </p:nvSpPr>
        <p:spPr>
          <a:xfrm>
            <a:off x="25400" y="0"/>
            <a:ext cx="18288001" cy="10287000"/>
          </a:xfrm>
          <a:custGeom>
            <a:avLst/>
            <a:gdLst/>
            <a:ahLst/>
            <a:cxnLst/>
            <a:rect l="l" t="t" r="r" b="b"/>
            <a:pathLst>
              <a:path w="20171303" h="13142631" extrusionOk="0">
                <a:moveTo>
                  <a:pt x="0" y="0"/>
                </a:moveTo>
                <a:lnTo>
                  <a:pt x="20171302" y="0"/>
                </a:lnTo>
                <a:lnTo>
                  <a:pt x="20171302" y="13142630"/>
                </a:lnTo>
                <a:lnTo>
                  <a:pt x="0" y="131426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90000"/>
            </a:blip>
            <a:stretch>
              <a:fillRect t="-14447" r="-16115" b="-63767"/>
            </a:stretch>
          </a:blipFill>
          <a:ln>
            <a:noFill/>
          </a:ln>
        </p:spPr>
      </p:sp>
      <p:cxnSp>
        <p:nvCxnSpPr>
          <p:cNvPr id="44" name="Google Shape;44;p20"/>
          <p:cNvCxnSpPr/>
          <p:nvPr/>
        </p:nvCxnSpPr>
        <p:spPr>
          <a:xfrm>
            <a:off x="1790701" y="9390718"/>
            <a:ext cx="1508247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20"/>
          <p:cNvSpPr/>
          <p:nvPr/>
        </p:nvSpPr>
        <p:spPr>
          <a:xfrm>
            <a:off x="16154400" y="266700"/>
            <a:ext cx="1918563" cy="1918563"/>
          </a:xfrm>
          <a:custGeom>
            <a:avLst/>
            <a:gdLst/>
            <a:ahLst/>
            <a:cxnLst/>
            <a:rect l="l" t="t" r="r" b="b"/>
            <a:pathLst>
              <a:path w="1918563" h="1918563" extrusionOk="0">
                <a:moveTo>
                  <a:pt x="0" y="0"/>
                </a:moveTo>
                <a:lnTo>
                  <a:pt x="1918563" y="0"/>
                </a:lnTo>
                <a:lnTo>
                  <a:pt x="1918563" y="1918563"/>
                </a:lnTo>
                <a:lnTo>
                  <a:pt x="0" y="19185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6" name="Google Shape;46;p20"/>
          <p:cNvSpPr txBox="1"/>
          <p:nvPr/>
        </p:nvSpPr>
        <p:spPr>
          <a:xfrm>
            <a:off x="1039648" y="9661828"/>
            <a:ext cx="4388715" cy="40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fr-CA" sz="30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OCCITANIE.FFJUDO.COM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0"/>
          <p:cNvSpPr txBox="1">
            <a:spLocks noGrp="1"/>
          </p:cNvSpPr>
          <p:nvPr>
            <p:ph type="title"/>
          </p:nvPr>
        </p:nvSpPr>
        <p:spPr>
          <a:xfrm>
            <a:off x="4953000" y="4148931"/>
            <a:ext cx="7543800" cy="198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600"/>
              <a:buFont typeface="Oswald"/>
              <a:buNone/>
              <a:defRPr sz="18600"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 finale">
  <p:cSld name="Diapo final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3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1B1718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23"/>
          <p:cNvSpPr/>
          <p:nvPr/>
        </p:nvSpPr>
        <p:spPr>
          <a:xfrm>
            <a:off x="25400" y="0"/>
            <a:ext cx="18288001" cy="10287000"/>
          </a:xfrm>
          <a:custGeom>
            <a:avLst/>
            <a:gdLst/>
            <a:ahLst/>
            <a:cxnLst/>
            <a:rect l="l" t="t" r="r" b="b"/>
            <a:pathLst>
              <a:path w="20171303" h="13142631" extrusionOk="0">
                <a:moveTo>
                  <a:pt x="0" y="0"/>
                </a:moveTo>
                <a:lnTo>
                  <a:pt x="20171302" y="0"/>
                </a:lnTo>
                <a:lnTo>
                  <a:pt x="20171302" y="13142630"/>
                </a:lnTo>
                <a:lnTo>
                  <a:pt x="0" y="131426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 amt="90000"/>
            </a:blip>
            <a:stretch>
              <a:fillRect t="-14447" r="-16115" b="-63767"/>
            </a:stretch>
          </a:blipFill>
          <a:ln>
            <a:noFill/>
          </a:ln>
        </p:spPr>
      </p:sp>
      <p:cxnSp>
        <p:nvCxnSpPr>
          <p:cNvPr id="51" name="Google Shape;51;p23"/>
          <p:cNvCxnSpPr/>
          <p:nvPr/>
        </p:nvCxnSpPr>
        <p:spPr>
          <a:xfrm>
            <a:off x="1790701" y="9390718"/>
            <a:ext cx="1508247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2" name="Google Shape;52;p23"/>
          <p:cNvSpPr/>
          <p:nvPr/>
        </p:nvSpPr>
        <p:spPr>
          <a:xfrm>
            <a:off x="6550637" y="471350"/>
            <a:ext cx="5562600" cy="5562600"/>
          </a:xfrm>
          <a:custGeom>
            <a:avLst/>
            <a:gdLst/>
            <a:ahLst/>
            <a:cxnLst/>
            <a:rect l="l" t="t" r="r" b="b"/>
            <a:pathLst>
              <a:path w="1918563" h="1918563" extrusionOk="0">
                <a:moveTo>
                  <a:pt x="0" y="0"/>
                </a:moveTo>
                <a:lnTo>
                  <a:pt x="1918563" y="0"/>
                </a:lnTo>
                <a:lnTo>
                  <a:pt x="1918563" y="1918563"/>
                </a:lnTo>
                <a:lnTo>
                  <a:pt x="0" y="19185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3" name="Google Shape;53;p23"/>
          <p:cNvSpPr txBox="1"/>
          <p:nvPr/>
        </p:nvSpPr>
        <p:spPr>
          <a:xfrm>
            <a:off x="1039648" y="9661828"/>
            <a:ext cx="4388715" cy="40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fr-CA" sz="30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OCCITANIE.FFJUDO.COM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23"/>
          <p:cNvSpPr txBox="1">
            <a:spLocks noGrp="1"/>
          </p:cNvSpPr>
          <p:nvPr>
            <p:ph type="title"/>
          </p:nvPr>
        </p:nvSpPr>
        <p:spPr>
          <a:xfrm>
            <a:off x="4305300" y="6505300"/>
            <a:ext cx="9677400" cy="198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800"/>
              <a:buFont typeface="Oswald"/>
              <a:buNone/>
              <a:defRPr sz="10800"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e et contenu avec légende">
  <p:cSld name="Texte et contenu avec légen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2"/>
          <p:cNvSpPr txBox="1">
            <a:spLocks noGrp="1"/>
          </p:cNvSpPr>
          <p:nvPr>
            <p:ph type="body" idx="1"/>
          </p:nvPr>
        </p:nvSpPr>
        <p:spPr>
          <a:xfrm>
            <a:off x="5452473" y="2583342"/>
            <a:ext cx="7111645" cy="6574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body" idx="2"/>
          </p:nvPr>
        </p:nvSpPr>
        <p:spPr>
          <a:xfrm>
            <a:off x="856751" y="2832381"/>
            <a:ext cx="4376838" cy="5359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  <a:defRPr sz="1600"/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o"/>
              <a:defRPr sz="1400"/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cxnSp>
        <p:nvCxnSpPr>
          <p:cNvPr id="58" name="Google Shape;58;p22"/>
          <p:cNvCxnSpPr/>
          <p:nvPr/>
        </p:nvCxnSpPr>
        <p:spPr>
          <a:xfrm>
            <a:off x="1801599" y="2150686"/>
            <a:ext cx="841680" cy="0"/>
          </a:xfrm>
          <a:prstGeom prst="straightConnector1">
            <a:avLst/>
          </a:prstGeom>
          <a:noFill/>
          <a:ln w="95250" cap="flat" cmpd="sng">
            <a:solidFill>
              <a:srgbClr val="A4192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" name="Google Shape;59;p22"/>
          <p:cNvSpPr/>
          <p:nvPr/>
        </p:nvSpPr>
        <p:spPr>
          <a:xfrm>
            <a:off x="-279845" y="3695700"/>
            <a:ext cx="917712" cy="1068660"/>
          </a:xfrm>
          <a:custGeom>
            <a:avLst/>
            <a:gdLst/>
            <a:ahLst/>
            <a:cxnLst/>
            <a:rect l="l" t="t" r="r" b="b"/>
            <a:pathLst>
              <a:path w="917712" h="1068660" extrusionOk="0">
                <a:moveTo>
                  <a:pt x="0" y="0"/>
                </a:moveTo>
                <a:lnTo>
                  <a:pt x="917712" y="0"/>
                </a:lnTo>
                <a:lnTo>
                  <a:pt x="917712" y="1068659"/>
                </a:lnTo>
                <a:lnTo>
                  <a:pt x="0" y="10686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0" name="Google Shape;60;p22"/>
          <p:cNvSpPr/>
          <p:nvPr/>
        </p:nvSpPr>
        <p:spPr>
          <a:xfrm>
            <a:off x="12822381" y="0"/>
            <a:ext cx="5465619" cy="10287000"/>
          </a:xfrm>
          <a:custGeom>
            <a:avLst/>
            <a:gdLst/>
            <a:ahLst/>
            <a:cxnLst/>
            <a:rect l="l" t="t" r="r" b="b"/>
            <a:pathLst>
              <a:path w="846767" h="1593725" extrusionOk="0">
                <a:moveTo>
                  <a:pt x="0" y="0"/>
                </a:moveTo>
                <a:lnTo>
                  <a:pt x="846767" y="0"/>
                </a:lnTo>
                <a:lnTo>
                  <a:pt x="846767" y="1593725"/>
                </a:lnTo>
                <a:lnTo>
                  <a:pt x="0" y="1593725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65550" r="-116727"/>
            </a:stretch>
          </a:blipFill>
          <a:ln>
            <a:noFill/>
          </a:ln>
        </p:spPr>
      </p:sp>
      <p:cxnSp>
        <p:nvCxnSpPr>
          <p:cNvPr id="61" name="Google Shape;61;p22"/>
          <p:cNvCxnSpPr/>
          <p:nvPr/>
        </p:nvCxnSpPr>
        <p:spPr>
          <a:xfrm>
            <a:off x="1388920" y="9409769"/>
            <a:ext cx="15082473" cy="0"/>
          </a:xfrm>
          <a:prstGeom prst="straightConnector1">
            <a:avLst/>
          </a:prstGeom>
          <a:noFill/>
          <a:ln w="38100" cap="flat" cmpd="sng">
            <a:solidFill>
              <a:srgbClr val="A4192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22"/>
          <p:cNvSpPr/>
          <p:nvPr/>
        </p:nvSpPr>
        <p:spPr>
          <a:xfrm rot="5400000">
            <a:off x="10411689" y="2410690"/>
            <a:ext cx="10287002" cy="5465619"/>
          </a:xfrm>
          <a:custGeom>
            <a:avLst/>
            <a:gdLst/>
            <a:ahLst/>
            <a:cxnLst/>
            <a:rect l="l" t="t" r="r" b="b"/>
            <a:pathLst>
              <a:path w="12358893" h="8052448" extrusionOk="0">
                <a:moveTo>
                  <a:pt x="0" y="0"/>
                </a:moveTo>
                <a:lnTo>
                  <a:pt x="12358894" y="0"/>
                </a:lnTo>
                <a:lnTo>
                  <a:pt x="12358894" y="8052449"/>
                </a:lnTo>
                <a:lnTo>
                  <a:pt x="0" y="80524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90000"/>
            </a:blip>
            <a:stretch>
              <a:fillRect t="-14447" r="-16115" b="-63767"/>
            </a:stretch>
          </a:blipFill>
          <a:ln>
            <a:noFill/>
          </a:ln>
        </p:spPr>
      </p:sp>
      <p:sp>
        <p:nvSpPr>
          <p:cNvPr id="63" name="Google Shape;63;p22"/>
          <p:cNvSpPr/>
          <p:nvPr/>
        </p:nvSpPr>
        <p:spPr>
          <a:xfrm>
            <a:off x="16111174" y="302854"/>
            <a:ext cx="1918563" cy="1918563"/>
          </a:xfrm>
          <a:custGeom>
            <a:avLst/>
            <a:gdLst/>
            <a:ahLst/>
            <a:cxnLst/>
            <a:rect l="l" t="t" r="r" b="b"/>
            <a:pathLst>
              <a:path w="1918563" h="1918563" extrusionOk="0">
                <a:moveTo>
                  <a:pt x="0" y="0"/>
                </a:moveTo>
                <a:lnTo>
                  <a:pt x="1918563" y="0"/>
                </a:lnTo>
                <a:lnTo>
                  <a:pt x="1918563" y="1918563"/>
                </a:lnTo>
                <a:lnTo>
                  <a:pt x="0" y="19185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4" name="Google Shape;64;p22"/>
          <p:cNvSpPr txBox="1"/>
          <p:nvPr/>
        </p:nvSpPr>
        <p:spPr>
          <a:xfrm>
            <a:off x="637867" y="9661829"/>
            <a:ext cx="4388715" cy="40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fr-CA" sz="3000" b="1" i="0" u="none" strike="noStrike" cap="none">
                <a:solidFill>
                  <a:srgbClr val="A41924"/>
                </a:solidFill>
                <a:latin typeface="Oswald"/>
                <a:ea typeface="Oswald"/>
                <a:cs typeface="Oswald"/>
                <a:sym typeface="Oswald"/>
              </a:rPr>
              <a:t>OCCITANIE.FFJUDO.COM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2"/>
          <p:cNvSpPr txBox="1">
            <a:spLocks noGrp="1"/>
          </p:cNvSpPr>
          <p:nvPr>
            <p:ph type="title"/>
          </p:nvPr>
        </p:nvSpPr>
        <p:spPr>
          <a:xfrm>
            <a:off x="1305973" y="297103"/>
            <a:ext cx="15773400" cy="198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80B8"/>
              </a:buClr>
              <a:buSzPts val="7200"/>
              <a:buFont typeface="Oswald"/>
              <a:buNone/>
              <a:defRPr sz="7200" b="1">
                <a:solidFill>
                  <a:srgbClr val="5080B8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>
  <p:cSld name="Diapositive de titr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4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3350" t="-58698" r="-45425" b="-17590"/>
            </a:stretch>
          </a:blipFill>
          <a:ln>
            <a:noFill/>
          </a:ln>
        </p:spPr>
      </p:sp>
      <p:sp>
        <p:nvSpPr>
          <p:cNvPr id="68" name="Google Shape;68;p24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1915563" extrusionOk="0">
                <a:moveTo>
                  <a:pt x="0" y="0"/>
                </a:moveTo>
                <a:lnTo>
                  <a:pt x="18288000" y="0"/>
                </a:lnTo>
                <a:lnTo>
                  <a:pt x="18288000" y="11915563"/>
                </a:lnTo>
                <a:lnTo>
                  <a:pt x="0" y="119155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90000"/>
            </a:blip>
            <a:stretch>
              <a:fillRect t="-14447" r="-16115" b="-63767"/>
            </a:stretch>
          </a:blipFill>
          <a:ln>
            <a:noFill/>
          </a:ln>
        </p:spPr>
      </p:sp>
      <p:cxnSp>
        <p:nvCxnSpPr>
          <p:cNvPr id="69" name="Google Shape;69;p24"/>
          <p:cNvCxnSpPr/>
          <p:nvPr/>
        </p:nvCxnSpPr>
        <p:spPr>
          <a:xfrm>
            <a:off x="1028700" y="9390719"/>
            <a:ext cx="1508247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0" name="Google Shape;70;p24"/>
          <p:cNvSpPr/>
          <p:nvPr/>
        </p:nvSpPr>
        <p:spPr>
          <a:xfrm>
            <a:off x="16471614" y="0"/>
            <a:ext cx="1359185" cy="1563030"/>
          </a:xfrm>
          <a:custGeom>
            <a:avLst/>
            <a:gdLst/>
            <a:ahLst/>
            <a:cxnLst/>
            <a:rect l="l" t="t" r="r" b="b"/>
            <a:pathLst>
              <a:path w="917712" h="1068660" extrusionOk="0">
                <a:moveTo>
                  <a:pt x="0" y="0"/>
                </a:moveTo>
                <a:lnTo>
                  <a:pt x="917711" y="0"/>
                </a:lnTo>
                <a:lnTo>
                  <a:pt x="917711" y="1068660"/>
                </a:lnTo>
                <a:lnTo>
                  <a:pt x="0" y="10686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1" name="Google Shape;71;p24"/>
          <p:cNvSpPr/>
          <p:nvPr/>
        </p:nvSpPr>
        <p:spPr>
          <a:xfrm>
            <a:off x="106106" y="358066"/>
            <a:ext cx="1918563" cy="1918563"/>
          </a:xfrm>
          <a:custGeom>
            <a:avLst/>
            <a:gdLst/>
            <a:ahLst/>
            <a:cxnLst/>
            <a:rect l="l" t="t" r="r" b="b"/>
            <a:pathLst>
              <a:path w="1918563" h="1918563" extrusionOk="0">
                <a:moveTo>
                  <a:pt x="0" y="0"/>
                </a:moveTo>
                <a:lnTo>
                  <a:pt x="1918563" y="0"/>
                </a:lnTo>
                <a:lnTo>
                  <a:pt x="1918563" y="1918563"/>
                </a:lnTo>
                <a:lnTo>
                  <a:pt x="0" y="19185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2" name="Google Shape;72;p24"/>
          <p:cNvSpPr txBox="1">
            <a:spLocks noGrp="1"/>
          </p:cNvSpPr>
          <p:nvPr>
            <p:ph type="title"/>
          </p:nvPr>
        </p:nvSpPr>
        <p:spPr>
          <a:xfrm>
            <a:off x="1905000" y="3226648"/>
            <a:ext cx="15773400" cy="198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950"/>
              <a:buFont typeface="Oswald"/>
              <a:buNone/>
              <a:defRPr sz="12950" b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/>
          <p:nvPr/>
        </p:nvSpPr>
        <p:spPr>
          <a:xfrm>
            <a:off x="1905000" y="5143500"/>
            <a:ext cx="15773400" cy="198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950"/>
              <a:buFont typeface="Oswald"/>
              <a:buNone/>
            </a:pPr>
            <a:r>
              <a:rPr lang="fr-CA" sz="12950" b="1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SOUS-TITRE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4"/>
          <p:cNvSpPr txBox="1"/>
          <p:nvPr/>
        </p:nvSpPr>
        <p:spPr>
          <a:xfrm>
            <a:off x="2024669" y="7485640"/>
            <a:ext cx="445233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r-CA" sz="2800" b="1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DATE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2">
  <p:cSld name="Titre et texte 2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Google Shape;76;p25"/>
          <p:cNvCxnSpPr/>
          <p:nvPr/>
        </p:nvCxnSpPr>
        <p:spPr>
          <a:xfrm>
            <a:off x="1441379" y="2150686"/>
            <a:ext cx="841680" cy="0"/>
          </a:xfrm>
          <a:prstGeom prst="straightConnector1">
            <a:avLst/>
          </a:prstGeom>
          <a:noFill/>
          <a:ln w="95250" cap="flat" cmpd="sng">
            <a:solidFill>
              <a:srgbClr val="A4192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7" name="Google Shape;77;p25"/>
          <p:cNvSpPr/>
          <p:nvPr/>
        </p:nvSpPr>
        <p:spPr>
          <a:xfrm>
            <a:off x="0" y="3603521"/>
            <a:ext cx="917712" cy="1068660"/>
          </a:xfrm>
          <a:custGeom>
            <a:avLst/>
            <a:gdLst/>
            <a:ahLst/>
            <a:cxnLst/>
            <a:rect l="l" t="t" r="r" b="b"/>
            <a:pathLst>
              <a:path w="917712" h="1068660" extrusionOk="0">
                <a:moveTo>
                  <a:pt x="0" y="0"/>
                </a:moveTo>
                <a:lnTo>
                  <a:pt x="917712" y="0"/>
                </a:lnTo>
                <a:lnTo>
                  <a:pt x="917712" y="1068659"/>
                </a:lnTo>
                <a:lnTo>
                  <a:pt x="0" y="10686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8" name="Google Shape;78;p25"/>
          <p:cNvSpPr/>
          <p:nvPr/>
        </p:nvSpPr>
        <p:spPr>
          <a:xfrm>
            <a:off x="12822381" y="0"/>
            <a:ext cx="5465619" cy="10287000"/>
          </a:xfrm>
          <a:custGeom>
            <a:avLst/>
            <a:gdLst/>
            <a:ahLst/>
            <a:cxnLst/>
            <a:rect l="l" t="t" r="r" b="b"/>
            <a:pathLst>
              <a:path w="846767" h="1593725" extrusionOk="0">
                <a:moveTo>
                  <a:pt x="0" y="0"/>
                </a:moveTo>
                <a:lnTo>
                  <a:pt x="846767" y="0"/>
                </a:lnTo>
                <a:lnTo>
                  <a:pt x="846767" y="1593725"/>
                </a:lnTo>
                <a:lnTo>
                  <a:pt x="0" y="1593725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65550" r="-116727"/>
            </a:stretch>
          </a:blipFill>
          <a:ln>
            <a:noFill/>
          </a:ln>
        </p:spPr>
      </p:sp>
      <p:cxnSp>
        <p:nvCxnSpPr>
          <p:cNvPr id="79" name="Google Shape;79;p25"/>
          <p:cNvCxnSpPr/>
          <p:nvPr/>
        </p:nvCxnSpPr>
        <p:spPr>
          <a:xfrm>
            <a:off x="1028700" y="9409769"/>
            <a:ext cx="15082473" cy="0"/>
          </a:xfrm>
          <a:prstGeom prst="straightConnector1">
            <a:avLst/>
          </a:prstGeom>
          <a:noFill/>
          <a:ln w="38100" cap="flat" cmpd="sng">
            <a:solidFill>
              <a:srgbClr val="A4192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0" name="Google Shape;80;p25"/>
          <p:cNvSpPr/>
          <p:nvPr/>
        </p:nvSpPr>
        <p:spPr>
          <a:xfrm rot="5400000">
            <a:off x="10411688" y="2410690"/>
            <a:ext cx="10287002" cy="5465619"/>
          </a:xfrm>
          <a:custGeom>
            <a:avLst/>
            <a:gdLst/>
            <a:ahLst/>
            <a:cxnLst/>
            <a:rect l="l" t="t" r="r" b="b"/>
            <a:pathLst>
              <a:path w="12358893" h="8052448" extrusionOk="0">
                <a:moveTo>
                  <a:pt x="0" y="0"/>
                </a:moveTo>
                <a:lnTo>
                  <a:pt x="12358894" y="0"/>
                </a:lnTo>
                <a:lnTo>
                  <a:pt x="12358894" y="8052449"/>
                </a:lnTo>
                <a:lnTo>
                  <a:pt x="0" y="80524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90000"/>
            </a:blip>
            <a:stretch>
              <a:fillRect t="-14447" r="-16115" b="-63767"/>
            </a:stretch>
          </a:blipFill>
          <a:ln>
            <a:noFill/>
          </a:ln>
        </p:spPr>
      </p:sp>
      <p:sp>
        <p:nvSpPr>
          <p:cNvPr id="81" name="Google Shape;81;p25"/>
          <p:cNvSpPr/>
          <p:nvPr/>
        </p:nvSpPr>
        <p:spPr>
          <a:xfrm>
            <a:off x="16111173" y="302854"/>
            <a:ext cx="1918563" cy="1918563"/>
          </a:xfrm>
          <a:custGeom>
            <a:avLst/>
            <a:gdLst/>
            <a:ahLst/>
            <a:cxnLst/>
            <a:rect l="l" t="t" r="r" b="b"/>
            <a:pathLst>
              <a:path w="1918563" h="1918563" extrusionOk="0">
                <a:moveTo>
                  <a:pt x="0" y="0"/>
                </a:moveTo>
                <a:lnTo>
                  <a:pt x="1918563" y="0"/>
                </a:lnTo>
                <a:lnTo>
                  <a:pt x="1918563" y="1918563"/>
                </a:lnTo>
                <a:lnTo>
                  <a:pt x="0" y="19185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82" name="Google Shape;82;p25"/>
          <p:cNvSpPr txBox="1"/>
          <p:nvPr/>
        </p:nvSpPr>
        <p:spPr>
          <a:xfrm>
            <a:off x="277647" y="9661829"/>
            <a:ext cx="4388715" cy="40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fr-CA" sz="3000" b="1" i="0" u="none" strike="noStrike" cap="none">
                <a:solidFill>
                  <a:srgbClr val="A41924"/>
                </a:solidFill>
                <a:latin typeface="Oswald"/>
                <a:ea typeface="Oswald"/>
                <a:cs typeface="Oswald"/>
                <a:sym typeface="Oswald"/>
              </a:rPr>
              <a:t>OCCITANIE.FFJUDO.COM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5"/>
          <p:cNvSpPr txBox="1">
            <a:spLocks noGrp="1"/>
          </p:cNvSpPr>
          <p:nvPr>
            <p:ph type="title"/>
          </p:nvPr>
        </p:nvSpPr>
        <p:spPr>
          <a:xfrm>
            <a:off x="1305973" y="297103"/>
            <a:ext cx="15773400" cy="198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80B8"/>
              </a:buClr>
              <a:buSzPts val="7200"/>
              <a:buFont typeface="Oswald"/>
              <a:buNone/>
              <a:defRPr sz="7200" b="1">
                <a:solidFill>
                  <a:srgbClr val="5080B8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5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1176818" cy="65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  <a:defRPr sz="3600"/>
            </a:lvl1pPr>
            <a:lvl2pPr marL="914400" lvl="1" indent="-431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urier New"/>
              <a:buChar char="o"/>
              <a:defRPr sz="3200"/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ableau">
  <p:cSld name="Titre et tableau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6"/>
          <p:cNvSpPr/>
          <p:nvPr/>
        </p:nvSpPr>
        <p:spPr>
          <a:xfrm>
            <a:off x="15982041" y="-128827"/>
            <a:ext cx="2352552" cy="10415827"/>
          </a:xfrm>
          <a:prstGeom prst="rect">
            <a:avLst/>
          </a:prstGeom>
          <a:solidFill>
            <a:srgbClr val="5080B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7" name="Google Shape;87;p26"/>
          <p:cNvCxnSpPr/>
          <p:nvPr/>
        </p:nvCxnSpPr>
        <p:spPr>
          <a:xfrm>
            <a:off x="1441379" y="2150686"/>
            <a:ext cx="841680" cy="0"/>
          </a:xfrm>
          <a:prstGeom prst="straightConnector1">
            <a:avLst/>
          </a:prstGeom>
          <a:noFill/>
          <a:ln w="95250" cap="flat" cmpd="sng">
            <a:solidFill>
              <a:srgbClr val="A4192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8" name="Google Shape;88;p26"/>
          <p:cNvSpPr/>
          <p:nvPr/>
        </p:nvSpPr>
        <p:spPr>
          <a:xfrm>
            <a:off x="0" y="3603521"/>
            <a:ext cx="917712" cy="1068660"/>
          </a:xfrm>
          <a:custGeom>
            <a:avLst/>
            <a:gdLst/>
            <a:ahLst/>
            <a:cxnLst/>
            <a:rect l="l" t="t" r="r" b="b"/>
            <a:pathLst>
              <a:path w="917712" h="1068660" extrusionOk="0">
                <a:moveTo>
                  <a:pt x="0" y="0"/>
                </a:moveTo>
                <a:lnTo>
                  <a:pt x="917712" y="0"/>
                </a:lnTo>
                <a:lnTo>
                  <a:pt x="917712" y="1068659"/>
                </a:lnTo>
                <a:lnTo>
                  <a:pt x="0" y="10686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cxnSp>
        <p:nvCxnSpPr>
          <p:cNvPr id="89" name="Google Shape;89;p26"/>
          <p:cNvCxnSpPr/>
          <p:nvPr/>
        </p:nvCxnSpPr>
        <p:spPr>
          <a:xfrm>
            <a:off x="1028700" y="9409769"/>
            <a:ext cx="15082473" cy="0"/>
          </a:xfrm>
          <a:prstGeom prst="straightConnector1">
            <a:avLst/>
          </a:prstGeom>
          <a:noFill/>
          <a:ln w="38100" cap="flat" cmpd="sng">
            <a:solidFill>
              <a:srgbClr val="A4192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0" name="Google Shape;90;p26"/>
          <p:cNvSpPr/>
          <p:nvPr/>
        </p:nvSpPr>
        <p:spPr>
          <a:xfrm>
            <a:off x="16199036" y="353522"/>
            <a:ext cx="1918563" cy="1918563"/>
          </a:xfrm>
          <a:custGeom>
            <a:avLst/>
            <a:gdLst/>
            <a:ahLst/>
            <a:cxnLst/>
            <a:rect l="l" t="t" r="r" b="b"/>
            <a:pathLst>
              <a:path w="1918563" h="1918563" extrusionOk="0">
                <a:moveTo>
                  <a:pt x="0" y="0"/>
                </a:moveTo>
                <a:lnTo>
                  <a:pt x="1918562" y="0"/>
                </a:lnTo>
                <a:lnTo>
                  <a:pt x="1918562" y="1918562"/>
                </a:lnTo>
                <a:lnTo>
                  <a:pt x="0" y="19185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1" name="Google Shape;91;p26"/>
          <p:cNvSpPr txBox="1"/>
          <p:nvPr/>
        </p:nvSpPr>
        <p:spPr>
          <a:xfrm>
            <a:off x="277647" y="9661829"/>
            <a:ext cx="4388715" cy="409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fr-CA" sz="3000" b="1" i="0" u="none" strike="noStrike" cap="none">
                <a:solidFill>
                  <a:srgbClr val="A41924"/>
                </a:solidFill>
                <a:latin typeface="Oswald"/>
                <a:ea typeface="Oswald"/>
                <a:cs typeface="Oswald"/>
                <a:sym typeface="Oswald"/>
              </a:rPr>
              <a:t>OCCITANIE.FFJUDO.COM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6"/>
          <p:cNvSpPr txBox="1">
            <a:spLocks noGrp="1"/>
          </p:cNvSpPr>
          <p:nvPr>
            <p:ph type="title"/>
          </p:nvPr>
        </p:nvSpPr>
        <p:spPr>
          <a:xfrm>
            <a:off x="1305973" y="297103"/>
            <a:ext cx="15773400" cy="198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80B8"/>
              </a:buClr>
              <a:buSzPts val="7200"/>
              <a:buFont typeface="Oswald"/>
              <a:buNone/>
              <a:defRPr sz="7200" b="1">
                <a:solidFill>
                  <a:srgbClr val="5080B8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6"/>
          <p:cNvSpPr txBox="1">
            <a:spLocks noGrp="1"/>
          </p:cNvSpPr>
          <p:nvPr>
            <p:ph type="body" idx="1"/>
          </p:nvPr>
        </p:nvSpPr>
        <p:spPr>
          <a:xfrm>
            <a:off x="1214528" y="2738438"/>
            <a:ext cx="14379252" cy="579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rvice-civique.gouv.fr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occitanie.ffjudo.com/service-civique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3350" t="-58698" r="-45425" b="-1759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"/>
          <p:cNvSpPr/>
          <p:nvPr/>
        </p:nvSpPr>
        <p:spPr>
          <a:xfrm>
            <a:off x="-41801" y="-3241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1915563" extrusionOk="0">
                <a:moveTo>
                  <a:pt x="0" y="0"/>
                </a:moveTo>
                <a:lnTo>
                  <a:pt x="18288000" y="0"/>
                </a:lnTo>
                <a:lnTo>
                  <a:pt x="18288000" y="11915563"/>
                </a:lnTo>
                <a:lnTo>
                  <a:pt x="0" y="119155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90000"/>
            </a:blip>
            <a:stretch>
              <a:fillRect t="-14447" r="-16115" b="-6376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0" name="Google Shape;110;p1"/>
          <p:cNvCxnSpPr/>
          <p:nvPr/>
        </p:nvCxnSpPr>
        <p:spPr>
          <a:xfrm>
            <a:off x="1028700" y="9390719"/>
            <a:ext cx="15082473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1" name="Google Shape;111;p1"/>
          <p:cNvSpPr/>
          <p:nvPr/>
        </p:nvSpPr>
        <p:spPr>
          <a:xfrm>
            <a:off x="16471614" y="0"/>
            <a:ext cx="1359185" cy="1563030"/>
          </a:xfrm>
          <a:custGeom>
            <a:avLst/>
            <a:gdLst/>
            <a:ahLst/>
            <a:cxnLst/>
            <a:rect l="l" t="t" r="r" b="b"/>
            <a:pathLst>
              <a:path w="917712" h="1068660" extrusionOk="0">
                <a:moveTo>
                  <a:pt x="0" y="0"/>
                </a:moveTo>
                <a:lnTo>
                  <a:pt x="917711" y="0"/>
                </a:lnTo>
                <a:lnTo>
                  <a:pt x="917711" y="1068660"/>
                </a:lnTo>
                <a:lnTo>
                  <a:pt x="0" y="10686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"/>
          <p:cNvSpPr/>
          <p:nvPr/>
        </p:nvSpPr>
        <p:spPr>
          <a:xfrm>
            <a:off x="106106" y="358066"/>
            <a:ext cx="1918563" cy="1918563"/>
          </a:xfrm>
          <a:custGeom>
            <a:avLst/>
            <a:gdLst/>
            <a:ahLst/>
            <a:cxnLst/>
            <a:rect l="l" t="t" r="r" b="b"/>
            <a:pathLst>
              <a:path w="1918563" h="1918563" extrusionOk="0">
                <a:moveTo>
                  <a:pt x="0" y="0"/>
                </a:moveTo>
                <a:lnTo>
                  <a:pt x="1918563" y="0"/>
                </a:lnTo>
                <a:lnTo>
                  <a:pt x="1918563" y="1918563"/>
                </a:lnTo>
                <a:lnTo>
                  <a:pt x="0" y="19185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"/>
          <p:cNvSpPr txBox="1"/>
          <p:nvPr/>
        </p:nvSpPr>
        <p:spPr>
          <a:xfrm>
            <a:off x="4309971" y="2739179"/>
            <a:ext cx="12258858" cy="1667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2"/>
              <a:buFont typeface="Arial"/>
              <a:buNone/>
            </a:pPr>
            <a:r>
              <a:rPr lang="fr-CA" sz="12952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SERVICE CIVIQUE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"/>
          <p:cNvSpPr txBox="1"/>
          <p:nvPr/>
        </p:nvSpPr>
        <p:spPr>
          <a:xfrm>
            <a:off x="10439400" y="2880805"/>
            <a:ext cx="10651544" cy="1719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2"/>
              <a:buFont typeface="Arial"/>
              <a:buNone/>
            </a:pPr>
            <a:endParaRPr sz="12952" b="1" i="0" u="none" strike="noStrike" cap="non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5" name="Google Shape;115;p1"/>
          <p:cNvSpPr txBox="1">
            <a:spLocks noGrp="1"/>
          </p:cNvSpPr>
          <p:nvPr>
            <p:ph type="sldNum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CA"/>
              <a:t>1</a:t>
            </a:fld>
            <a:endParaRPr/>
          </a:p>
        </p:txBody>
      </p:sp>
      <p:sp>
        <p:nvSpPr>
          <p:cNvPr id="116" name="Google Shape;116;p1"/>
          <p:cNvSpPr txBox="1"/>
          <p:nvPr/>
        </p:nvSpPr>
        <p:spPr>
          <a:xfrm>
            <a:off x="7162344" y="6180301"/>
            <a:ext cx="8948700" cy="19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09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0"/>
              <a:buFont typeface="Arial"/>
              <a:buNone/>
            </a:pPr>
            <a:r>
              <a:rPr lang="fr-CA" sz="16000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2025</a:t>
            </a:r>
            <a:r>
              <a:rPr lang="fr-CA" sz="12952" b="1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"/>
          <p:cNvSpPr/>
          <p:nvPr/>
        </p:nvSpPr>
        <p:spPr>
          <a:xfrm>
            <a:off x="-15240" y="0"/>
            <a:ext cx="5833578" cy="10287000"/>
          </a:xfrm>
          <a:custGeom>
            <a:avLst/>
            <a:gdLst/>
            <a:ahLst/>
            <a:cxnLst/>
            <a:rect l="l" t="t" r="r" b="b"/>
            <a:pathLst>
              <a:path w="898157" h="1593725" extrusionOk="0">
                <a:moveTo>
                  <a:pt x="0" y="0"/>
                </a:moveTo>
                <a:lnTo>
                  <a:pt x="898157" y="0"/>
                </a:lnTo>
                <a:lnTo>
                  <a:pt x="898157" y="1593725"/>
                </a:lnTo>
                <a:lnTo>
                  <a:pt x="0" y="1593725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65506" r="-10062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"/>
          <p:cNvSpPr txBox="1"/>
          <p:nvPr/>
        </p:nvSpPr>
        <p:spPr>
          <a:xfrm rot="-5400000">
            <a:off x="1997655" y="4121916"/>
            <a:ext cx="10287000" cy="1914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498"/>
              <a:buFont typeface="Arial"/>
              <a:buNone/>
            </a:pPr>
            <a:r>
              <a:rPr lang="fr-CA" sz="13498" b="1" i="0" u="none" strike="noStrike" cap="none">
                <a:solidFill>
                  <a:srgbClr val="5080B8"/>
                </a:solidFill>
                <a:latin typeface="Oswald"/>
                <a:ea typeface="Oswald"/>
                <a:cs typeface="Oswald"/>
                <a:sym typeface="Oswald"/>
              </a:rPr>
              <a:t>SOMMAIRE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"/>
          <p:cNvSpPr txBox="1"/>
          <p:nvPr/>
        </p:nvSpPr>
        <p:spPr>
          <a:xfrm>
            <a:off x="9662600" y="2099820"/>
            <a:ext cx="60960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31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"/>
          <p:cNvSpPr txBox="1"/>
          <p:nvPr/>
        </p:nvSpPr>
        <p:spPr>
          <a:xfrm>
            <a:off x="9085146" y="1930470"/>
            <a:ext cx="6096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57200" algn="l" rtl="0">
              <a:lnSpc>
                <a:spcPct val="163166"/>
              </a:lnSpc>
              <a:spcBef>
                <a:spcPts val="0"/>
              </a:spcBef>
              <a:spcAft>
                <a:spcPts val="0"/>
              </a:spcAft>
              <a:buClr>
                <a:srgbClr val="5080B8"/>
              </a:buClr>
              <a:buSzPts val="3600"/>
              <a:buFont typeface="Oswald"/>
              <a:buAutoNum type="arabicParenR"/>
            </a:pPr>
            <a:r>
              <a:rPr lang="fr-CA" sz="3600" b="1" i="0" u="none" strike="noStrike" cap="none" dirty="0">
                <a:solidFill>
                  <a:srgbClr val="5080B8"/>
                </a:solidFill>
                <a:latin typeface="Oswald"/>
                <a:ea typeface="Oswald"/>
                <a:cs typeface="Oswald"/>
                <a:sym typeface="Oswald"/>
              </a:rPr>
              <a:t>LES ACTEURS DU DISPOSITIF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"/>
          <p:cNvSpPr txBox="1"/>
          <p:nvPr/>
        </p:nvSpPr>
        <p:spPr>
          <a:xfrm>
            <a:off x="9164586" y="3079685"/>
            <a:ext cx="6248400" cy="14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31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fr-CA" sz="3600" b="1" i="0" u="none" strike="noStrike" cap="none">
                <a:solidFill>
                  <a:srgbClr val="5080B8"/>
                </a:solidFill>
                <a:latin typeface="Oswald"/>
                <a:ea typeface="Oswald"/>
                <a:cs typeface="Oswald"/>
                <a:sym typeface="Oswald"/>
              </a:rPr>
              <a:t>2) PROCÉDURE DE MISE EN PLACE D’UN SERVICE CIVIQUE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"/>
          <p:cNvSpPr txBox="1"/>
          <p:nvPr/>
        </p:nvSpPr>
        <p:spPr>
          <a:xfrm>
            <a:off x="9144000" y="5079169"/>
            <a:ext cx="6096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31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fr-CA" sz="3600" b="1" i="0" u="none" strike="noStrike" cap="none" dirty="0">
                <a:solidFill>
                  <a:srgbClr val="5080B8"/>
                </a:solidFill>
                <a:latin typeface="Oswald"/>
                <a:ea typeface="Oswald"/>
                <a:cs typeface="Oswald"/>
                <a:sym typeface="Oswald"/>
              </a:rPr>
              <a:t>3) LE ROLE DES ACTEURS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"/>
          <p:cNvSpPr txBox="1"/>
          <p:nvPr/>
        </p:nvSpPr>
        <p:spPr>
          <a:xfrm>
            <a:off x="9061053" y="6087203"/>
            <a:ext cx="7797800" cy="903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31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fr-CA" sz="3600" b="1" dirty="0">
                <a:solidFill>
                  <a:srgbClr val="5080B8"/>
                </a:solidFill>
                <a:latin typeface="Oswald"/>
                <a:sym typeface="Oswald"/>
              </a:rPr>
              <a:t>4) OBLIGATIONS D’UN CONTRAT SC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"/>
          <p:cNvSpPr/>
          <p:nvPr/>
        </p:nvSpPr>
        <p:spPr>
          <a:xfrm rot="5400000">
            <a:off x="-2277376" y="2255617"/>
            <a:ext cx="10351331" cy="5840097"/>
          </a:xfrm>
          <a:custGeom>
            <a:avLst/>
            <a:gdLst/>
            <a:ahLst/>
            <a:cxnLst/>
            <a:rect l="l" t="t" r="r" b="b"/>
            <a:pathLst>
              <a:path w="12358893" h="8052448" extrusionOk="0">
                <a:moveTo>
                  <a:pt x="0" y="0"/>
                </a:moveTo>
                <a:lnTo>
                  <a:pt x="12358893" y="0"/>
                </a:lnTo>
                <a:lnTo>
                  <a:pt x="12358893" y="8052448"/>
                </a:lnTo>
                <a:lnTo>
                  <a:pt x="0" y="80524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90000"/>
            </a:blip>
            <a:stretch>
              <a:fillRect t="-14447" r="-16115" b="-6376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"/>
          <p:cNvSpPr txBox="1"/>
          <p:nvPr/>
        </p:nvSpPr>
        <p:spPr>
          <a:xfrm>
            <a:off x="9164586" y="7099051"/>
            <a:ext cx="8105574" cy="1806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31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fr-CA" sz="3600" b="1" dirty="0">
                <a:solidFill>
                  <a:srgbClr val="5080B8"/>
                </a:solidFill>
                <a:latin typeface="Oswald"/>
                <a:ea typeface="Oswald"/>
                <a:cs typeface="Oswald"/>
                <a:sym typeface="Oswald"/>
              </a:rPr>
              <a:t>5) L’INTERMÉDIATION</a:t>
            </a:r>
          </a:p>
          <a:p>
            <a:pPr marL="0" marR="0" lvl="0" indent="0" algn="l" rtl="0">
              <a:lnSpc>
                <a:spcPct val="1631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fr-CA" sz="3600" b="1" i="0" u="none" strike="noStrike" cap="none" dirty="0">
                <a:solidFill>
                  <a:srgbClr val="5080B8"/>
                </a:solidFill>
                <a:latin typeface="Oswald"/>
                <a:ea typeface="Oswald"/>
                <a:cs typeface="Oswald"/>
                <a:sym typeface="Oswald"/>
              </a:rPr>
              <a:t>6</a:t>
            </a:r>
            <a:r>
              <a:rPr lang="fr-CA" sz="3600" b="1" dirty="0">
                <a:solidFill>
                  <a:srgbClr val="5080B8"/>
                </a:solidFill>
                <a:latin typeface="Oswald"/>
                <a:ea typeface="Oswald"/>
                <a:cs typeface="Oswald"/>
                <a:sym typeface="Oswald"/>
              </a:rPr>
              <a:t>) </a:t>
            </a:r>
            <a:r>
              <a:rPr lang="fr-CA" sz="3600" b="1" i="0" u="none" strike="noStrike" cap="none" dirty="0">
                <a:solidFill>
                  <a:srgbClr val="5080B8"/>
                </a:solidFill>
                <a:latin typeface="Oswald"/>
                <a:ea typeface="Oswald"/>
                <a:cs typeface="Oswald"/>
                <a:sym typeface="Oswald"/>
              </a:rPr>
              <a:t>INFORMATIONS COMITÉS </a:t>
            </a:r>
            <a:r>
              <a:rPr lang="fr-CA" sz="3550" b="1" i="0" u="none" strike="noStrike" cap="none" dirty="0">
                <a:solidFill>
                  <a:srgbClr val="5080B8"/>
                </a:solidFill>
                <a:latin typeface="Oswald"/>
                <a:ea typeface="Oswald"/>
                <a:cs typeface="Oswald"/>
                <a:sym typeface="Oswald"/>
              </a:rPr>
              <a:t>ET</a:t>
            </a:r>
            <a:r>
              <a:rPr lang="fr-CA" sz="3600" b="1" i="0" u="none" strike="noStrike" cap="none" dirty="0">
                <a:solidFill>
                  <a:srgbClr val="5080B8"/>
                </a:solidFill>
                <a:latin typeface="Oswald"/>
                <a:ea typeface="Oswald"/>
                <a:cs typeface="Oswald"/>
                <a:sym typeface="Oswald"/>
              </a:rPr>
              <a:t> CLUBS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"/>
          <p:cNvSpPr txBox="1">
            <a:spLocks noGrp="1"/>
          </p:cNvSpPr>
          <p:nvPr>
            <p:ph type="title"/>
          </p:nvPr>
        </p:nvSpPr>
        <p:spPr>
          <a:xfrm>
            <a:off x="0" y="2031725"/>
            <a:ext cx="15773400" cy="2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80B8"/>
              </a:buClr>
              <a:buSzPct val="100000"/>
              <a:buFont typeface="Oswald"/>
              <a:buNone/>
            </a:pPr>
            <a:r>
              <a:rPr lang="fr-CA" sz="5400" dirty="0"/>
              <a:t>LES ACTEURS DU DISPOSITIF</a:t>
            </a:r>
            <a:endParaRPr sz="54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80B8"/>
              </a:buClr>
              <a:buSzPct val="100000"/>
              <a:buFont typeface="Oswald"/>
              <a:buNone/>
            </a:pPr>
            <a:endParaRPr sz="5400" dirty="0"/>
          </a:p>
          <a:p>
            <a:pPr marL="4572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5400" dirty="0">
                <a:solidFill>
                  <a:srgbClr val="C00000"/>
                </a:solidFill>
              </a:rPr>
              <a:t>Pour qui?</a:t>
            </a:r>
            <a:endParaRPr sz="5400" dirty="0">
              <a:solidFill>
                <a:srgbClr val="C00000"/>
              </a:solidFill>
            </a:endParaRPr>
          </a:p>
          <a:p>
            <a:pPr marL="4572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fr-CA" sz="5400" dirty="0">
                <a:solidFill>
                  <a:schemeClr val="tx1"/>
                </a:solidFill>
              </a:rPr>
            </a:br>
            <a:r>
              <a:rPr lang="fr-CA" sz="5400" dirty="0">
                <a:solidFill>
                  <a:schemeClr val="tx1"/>
                </a:solidFill>
              </a:rPr>
              <a:t>Les clubs,   les comités,  les ligues, la fédération </a:t>
            </a:r>
            <a:endParaRPr sz="5400" dirty="0">
              <a:solidFill>
                <a:schemeClr val="tx1"/>
              </a:solidFill>
            </a:endParaRPr>
          </a:p>
        </p:txBody>
      </p:sp>
      <p:sp>
        <p:nvSpPr>
          <p:cNvPr id="135" name="Google Shape;135;p4"/>
          <p:cNvSpPr txBox="1">
            <a:spLocks noGrp="1"/>
          </p:cNvSpPr>
          <p:nvPr>
            <p:ph type="body" idx="1"/>
          </p:nvPr>
        </p:nvSpPr>
        <p:spPr>
          <a:xfrm>
            <a:off x="1285000" y="5220400"/>
            <a:ext cx="14216700" cy="43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80B8"/>
              </a:buClr>
              <a:buSzPts val="2800"/>
              <a:buNone/>
            </a:pPr>
            <a:r>
              <a:rPr lang="fr-CA" sz="3500" b="1" u="sng" dirty="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rPr>
              <a:t> LES VOLONTAIRES EN SERVICE CIVIQUE:</a:t>
            </a:r>
            <a:endParaRPr sz="3500" b="1" dirty="0">
              <a:solidFill>
                <a:schemeClr val="accen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500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None/>
            </a:pPr>
            <a:r>
              <a:rPr lang="fr-CA" sz="3500" b="1" dirty="0">
                <a:solidFill>
                  <a:srgbClr val="C41C1B"/>
                </a:solidFill>
                <a:latin typeface="Oswald"/>
                <a:ea typeface="Oswald"/>
                <a:cs typeface="Oswald"/>
                <a:sym typeface="Oswald"/>
              </a:rPr>
              <a:t>Pour qui ? </a:t>
            </a:r>
            <a:r>
              <a:rPr lang="fr-CA" sz="3500" b="1" dirty="0">
                <a:latin typeface="Oswald"/>
                <a:ea typeface="Oswald"/>
                <a:cs typeface="Oswald"/>
                <a:sym typeface="Oswald"/>
              </a:rPr>
              <a:t>Volontaire de 16 à 25 ans (30 pour les personnes en situation de handicap)</a:t>
            </a:r>
            <a:endParaRPr sz="3500" dirty="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-CA" sz="3500" b="1" dirty="0">
                <a:solidFill>
                  <a:srgbClr val="C41C1B"/>
                </a:solidFill>
                <a:latin typeface="Oswald"/>
                <a:ea typeface="Oswald"/>
                <a:cs typeface="Oswald"/>
                <a:sym typeface="Oswald"/>
              </a:rPr>
              <a:t>Droits: </a:t>
            </a:r>
            <a:r>
              <a:rPr lang="fr-CA" sz="3500" b="1" dirty="0">
                <a:latin typeface="Oswald"/>
                <a:ea typeface="Oswald"/>
                <a:cs typeface="Oswald"/>
                <a:sym typeface="Oswald"/>
              </a:rPr>
              <a:t>Congés payés, droits retraite, protection sociale, complémentaire santé</a:t>
            </a:r>
            <a:endParaRPr sz="3500" dirty="0">
              <a:latin typeface="Oswald"/>
              <a:ea typeface="Oswald"/>
              <a:cs typeface="Oswald"/>
              <a:sym typeface="Oswald"/>
            </a:endParaRPr>
          </a:p>
          <a:p>
            <a:pPr marL="0" marR="136525" lvl="0" indent="0" algn="l" rtl="0">
              <a:lnSpc>
                <a:spcPct val="5357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-CA" sz="3500" b="1" dirty="0">
                <a:solidFill>
                  <a:srgbClr val="C00000"/>
                </a:solidFill>
                <a:latin typeface="Oswald"/>
                <a:ea typeface="Oswald"/>
                <a:cs typeface="Oswald"/>
                <a:sym typeface="Oswald"/>
              </a:rPr>
              <a:t>Judokas :</a:t>
            </a:r>
            <a:r>
              <a:rPr lang="fr-CA" sz="3500" b="1" dirty="0">
                <a:latin typeface="Oswald"/>
                <a:ea typeface="Oswald"/>
                <a:cs typeface="Oswald"/>
                <a:sym typeface="Oswald"/>
              </a:rPr>
              <a:t> Pas forcément, interdiction d’encadrer sur le tatamis</a:t>
            </a:r>
            <a:endParaRPr sz="3500" b="1" dirty="0">
              <a:latin typeface="Oswald"/>
              <a:ea typeface="Oswald"/>
              <a:cs typeface="Oswald"/>
              <a:sym typeface="Oswald"/>
            </a:endParaRPr>
          </a:p>
          <a:p>
            <a:pPr marL="457200" marR="136525" lvl="0" indent="0" algn="l" rtl="0">
              <a:lnSpc>
                <a:spcPct val="53571"/>
              </a:lnSpc>
              <a:spcBef>
                <a:spcPts val="1000"/>
              </a:spcBef>
              <a:spcAft>
                <a:spcPts val="0"/>
              </a:spcAft>
              <a:buSzPts val="5143"/>
              <a:buNone/>
            </a:pPr>
            <a:endParaRPr sz="3500" b="1" dirty="0"/>
          </a:p>
          <a:p>
            <a:pPr marL="457200" marR="136525" lvl="0" indent="0" algn="l" rtl="0">
              <a:lnSpc>
                <a:spcPct val="53571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500" b="1" dirty="0">
              <a:solidFill>
                <a:srgbClr val="C00000"/>
              </a:solidFill>
            </a:endParaRPr>
          </a:p>
          <a:p>
            <a:pPr marL="457200" marR="136525" lvl="0" indent="0" algn="l" rtl="0">
              <a:lnSpc>
                <a:spcPct val="53571"/>
              </a:lnSpc>
              <a:spcBef>
                <a:spcPts val="1000"/>
              </a:spcBef>
              <a:spcAft>
                <a:spcPts val="0"/>
              </a:spcAft>
              <a:buSzPts val="5143"/>
              <a:buNone/>
            </a:pPr>
            <a:endParaRPr sz="35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"/>
          <p:cNvSpPr txBox="1">
            <a:spLocks noGrp="1"/>
          </p:cNvSpPr>
          <p:nvPr>
            <p:ph type="title"/>
          </p:nvPr>
        </p:nvSpPr>
        <p:spPr>
          <a:xfrm>
            <a:off x="3657600" y="475522"/>
            <a:ext cx="14097001" cy="198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80B8"/>
              </a:buClr>
              <a:buSzPct val="100000"/>
              <a:buFont typeface="Oswald"/>
              <a:buNone/>
            </a:pPr>
            <a:r>
              <a:rPr lang="fr-CA" sz="6000" dirty="0"/>
              <a:t>L’AGRÉMENT NATIONAL DE LA FÉDÉRATION</a:t>
            </a:r>
            <a:br>
              <a:rPr lang="fr-CA" sz="6000" dirty="0"/>
            </a:br>
            <a:br>
              <a:rPr lang="fr-CA" sz="6000" dirty="0"/>
            </a:br>
            <a:r>
              <a:rPr lang="fr-CA" sz="4400" u="sng" dirty="0">
                <a:latin typeface="Calibri"/>
                <a:ea typeface="Calibri"/>
                <a:cs typeface="Calibri"/>
                <a:sym typeface="Calibri"/>
              </a:rPr>
              <a:t>Les 3 missions ciblées par la fédération :</a:t>
            </a:r>
            <a:endParaRPr dirty="0"/>
          </a:p>
        </p:txBody>
      </p:sp>
      <p:sp>
        <p:nvSpPr>
          <p:cNvPr id="141" name="Google Shape;141;p6"/>
          <p:cNvSpPr txBox="1">
            <a:spLocks noGrp="1"/>
          </p:cNvSpPr>
          <p:nvPr>
            <p:ph type="body" idx="1"/>
          </p:nvPr>
        </p:nvSpPr>
        <p:spPr>
          <a:xfrm>
            <a:off x="3657600" y="2983765"/>
            <a:ext cx="14325600" cy="5401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⮚"/>
            </a:pPr>
            <a:r>
              <a:rPr lang="fr-CA" sz="4000" dirty="0"/>
              <a:t>FAVORISER LE LIEN SOCIAL ET LES VALEURS CITOYENNES  </a:t>
            </a:r>
            <a:endParaRPr sz="4000" dirty="0"/>
          </a:p>
          <a:p>
            <a:pPr marL="4572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fr-CA" sz="4000" dirty="0"/>
              <a:t>A TRAVERS LES ACTIONS DU DOJO SOLIDAIRE</a:t>
            </a:r>
            <a:endParaRPr sz="40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sz="4000" dirty="0"/>
          </a:p>
          <a:p>
            <a:pPr marL="457200" lvl="0" indent="-4572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⮚"/>
            </a:pPr>
            <a:r>
              <a:rPr lang="fr-CA" sz="4000" dirty="0"/>
              <a:t>PROMOUVOIR LE DÉVELOPPEMENT DE LA PRATIQUE </a:t>
            </a:r>
            <a:endParaRPr sz="4000" dirty="0"/>
          </a:p>
          <a:p>
            <a:pPr marL="4572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fr-CA" sz="4000" dirty="0"/>
              <a:t>SPORTIVE POUR TOUS EN LIEN AVEC LE JUDO 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sz="4000" dirty="0"/>
          </a:p>
          <a:p>
            <a:pPr marL="457200" lvl="0" indent="-4572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⮚"/>
            </a:pPr>
            <a:r>
              <a:rPr lang="fr-CA" sz="4000" dirty="0"/>
              <a:t>S’ENGAGER POUR UNE PRATIQUE DU JUDO DURABLE INCLUSIVE </a:t>
            </a:r>
            <a:endParaRPr sz="4000" dirty="0"/>
          </a:p>
          <a:p>
            <a:pPr marL="4572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fr-CA" sz="4000" dirty="0"/>
              <a:t>ET BÉNÉFIQUE A LA SANTÉ</a:t>
            </a:r>
            <a:endParaRPr sz="40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sz="4000" dirty="0"/>
          </a:p>
          <a:p>
            <a:pPr marL="4572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"/>
          <p:cNvSpPr txBox="1">
            <a:spLocks noGrp="1"/>
          </p:cNvSpPr>
          <p:nvPr>
            <p:ph type="title"/>
          </p:nvPr>
        </p:nvSpPr>
        <p:spPr>
          <a:xfrm>
            <a:off x="838200" y="266700"/>
            <a:ext cx="14478000" cy="198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80B8"/>
              </a:buClr>
              <a:buSzPts val="5400"/>
              <a:buFont typeface="Oswald"/>
              <a:buNone/>
            </a:pPr>
            <a:r>
              <a:rPr lang="fr-CA" sz="5400"/>
              <a:t>PROCÉDURE DE MISE EN PLACE D’UN SERVICE CIVIQUE (2 à 3 semaines avant)</a:t>
            </a:r>
            <a:endParaRPr/>
          </a:p>
        </p:txBody>
      </p:sp>
      <p:sp>
        <p:nvSpPr>
          <p:cNvPr id="147" name="Google Shape;147;p8"/>
          <p:cNvSpPr txBox="1">
            <a:spLocks noGrp="1"/>
          </p:cNvSpPr>
          <p:nvPr>
            <p:ph type="body" idx="1"/>
          </p:nvPr>
        </p:nvSpPr>
        <p:spPr>
          <a:xfrm>
            <a:off x="1073178" y="2255837"/>
            <a:ext cx="14478000" cy="6888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0000"/>
              <a:buNone/>
            </a:pPr>
            <a:endParaRPr sz="3000"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80000"/>
              <a:buNone/>
            </a:pPr>
            <a:r>
              <a:rPr lang="fr-CA" sz="3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Fiche de renseignement mission + fiche de renseignement structure à retourner à la ligue</a:t>
            </a:r>
            <a:endParaRPr sz="3000"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None/>
            </a:pPr>
            <a:endParaRPr sz="3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80000"/>
              <a:buNone/>
            </a:pPr>
            <a:r>
              <a:rPr lang="fr-CA" sz="3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Création d’un compte pour l’association sur le site internet ‘’ service </a:t>
            </a:r>
            <a:r>
              <a:rPr lang="fr-CA" sz="3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civique.gouv</a:t>
            </a:r>
            <a:r>
              <a:rPr lang="fr-CA" sz="3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’’</a:t>
            </a:r>
            <a:endParaRPr sz="3000"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None/>
            </a:pP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80000"/>
              <a:buNone/>
            </a:pPr>
            <a:r>
              <a:rPr lang="fr-CA" sz="3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Publication de l’annonce sur le site internet du service civique par l’association</a:t>
            </a:r>
            <a:endParaRPr sz="3000"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None/>
            </a:pPr>
            <a:endParaRPr sz="3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80000"/>
              <a:buNone/>
            </a:pPr>
            <a:r>
              <a:rPr lang="fr-CA" sz="3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Fiche de renseignement du volontaire à retourner à la ligue</a:t>
            </a:r>
            <a:endParaRPr sz="3000"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None/>
            </a:pPr>
            <a:endParaRPr sz="3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80000"/>
              <a:buNone/>
            </a:pPr>
            <a:r>
              <a:rPr lang="fr-CA" sz="3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Etablissement</a:t>
            </a:r>
            <a:r>
              <a:rPr lang="fr-CA" sz="3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du contrat et de la convention par la ligue</a:t>
            </a:r>
            <a:endParaRPr sz="3000"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0000"/>
              <a:buNone/>
            </a:pPr>
            <a:endParaRPr sz="3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80000"/>
              <a:buNone/>
            </a:pPr>
            <a:r>
              <a:rPr lang="fr-CA" sz="3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Début du contrat du service civique  </a:t>
            </a:r>
            <a:endParaRPr sz="3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80000"/>
              <a:buNone/>
            </a:pPr>
            <a:endParaRPr sz="3000" dirty="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80000"/>
              <a:buNone/>
            </a:pPr>
            <a:r>
              <a:rPr lang="fr-CA" sz="3000" dirty="0">
                <a:solidFill>
                  <a:srgbClr val="000000"/>
                </a:solidFill>
              </a:rPr>
              <a:t>Suivi des clubs concernant le candidat (plannings, salaires, réunions d’avenir…)</a:t>
            </a:r>
            <a:endParaRPr sz="3000" dirty="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80000"/>
              <a:buNone/>
            </a:pPr>
            <a:endParaRPr sz="3000" dirty="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80000"/>
              <a:buNone/>
            </a:pPr>
            <a:r>
              <a:rPr lang="fr-CA" sz="3000" dirty="0">
                <a:solidFill>
                  <a:srgbClr val="000000"/>
                </a:solidFill>
              </a:rPr>
              <a:t>Bilan de fin de contrat de service civique pour la fédération </a:t>
            </a:r>
            <a:endParaRPr sz="3000" dirty="0">
              <a:solidFill>
                <a:srgbClr val="000000"/>
              </a:solidFill>
            </a:endParaRPr>
          </a:p>
          <a:p>
            <a:pPr marL="12700" marR="136525" lvl="0" indent="165100" algn="l" rtl="0">
              <a:lnSpc>
                <a:spcPct val="53571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 dirty="0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843a78e76e_2_0"/>
          <p:cNvSpPr txBox="1">
            <a:spLocks noGrp="1"/>
          </p:cNvSpPr>
          <p:nvPr>
            <p:ph type="title"/>
          </p:nvPr>
        </p:nvSpPr>
        <p:spPr>
          <a:xfrm>
            <a:off x="3657600" y="297100"/>
            <a:ext cx="13817700" cy="1989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dirty="0"/>
              <a:t>Obligations d’un contrat service civique </a:t>
            </a:r>
            <a:endParaRPr dirty="0"/>
          </a:p>
        </p:txBody>
      </p:sp>
      <p:sp>
        <p:nvSpPr>
          <p:cNvPr id="154" name="Google Shape;154;g3843a78e76e_2_0"/>
          <p:cNvSpPr txBox="1">
            <a:spLocks noGrp="1"/>
          </p:cNvSpPr>
          <p:nvPr>
            <p:ph type="body" idx="1"/>
          </p:nvPr>
        </p:nvSpPr>
        <p:spPr>
          <a:xfrm>
            <a:off x="3919575" y="2101525"/>
            <a:ext cx="13957500" cy="704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marR="5080" lvl="0" indent="0" algn="l" rtl="0">
              <a:lnSpc>
                <a:spcPct val="2299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fr-CA" sz="3500" b="1" dirty="0">
                <a:solidFill>
                  <a:srgbClr val="C41C1B"/>
                </a:solidFill>
              </a:rPr>
              <a:t>INDEMNITÉ :  </a:t>
            </a:r>
            <a:r>
              <a:rPr lang="fr-CA" sz="3500" b="1" dirty="0"/>
              <a:t>504,98€ /mois par l’Agence           + 114,85 € /mois par la structure d’accueil </a:t>
            </a:r>
            <a:endParaRPr sz="3500" dirty="0"/>
          </a:p>
          <a:p>
            <a:pPr marL="0" marR="5080" lvl="0" indent="0" algn="l" rtl="0">
              <a:lnSpc>
                <a:spcPct val="2299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fr-CA" sz="3500" b="1" dirty="0">
                <a:solidFill>
                  <a:srgbClr val="C00000"/>
                </a:solidFill>
              </a:rPr>
              <a:t>DURÉE: </a:t>
            </a:r>
            <a:r>
              <a:rPr lang="fr-CA" sz="3500" b="1" dirty="0"/>
              <a:t>8 mois  / Minimum 24heures par semaines </a:t>
            </a:r>
            <a:endParaRPr sz="3500" dirty="0"/>
          </a:p>
          <a:p>
            <a:pPr marL="0" marR="136525" lvl="0" indent="0" algn="l" rtl="0">
              <a:lnSpc>
                <a:spcPct val="5357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-CA" sz="3500" b="1" dirty="0">
                <a:solidFill>
                  <a:srgbClr val="C41C1B"/>
                </a:solidFill>
              </a:rPr>
              <a:t>DÉBUT DU CONTRAT : </a:t>
            </a:r>
            <a:r>
              <a:rPr lang="fr-CA" sz="3500" b="1" dirty="0"/>
              <a:t>01 du mois</a:t>
            </a:r>
            <a:endParaRPr sz="3500" dirty="0"/>
          </a:p>
          <a:p>
            <a:pPr marL="12700" marR="136525" lvl="0" indent="165100" algn="l" rtl="0">
              <a:lnSpc>
                <a:spcPct val="53571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500" b="1" dirty="0">
              <a:solidFill>
                <a:srgbClr val="C41C1B"/>
              </a:solidFill>
            </a:endParaRPr>
          </a:p>
          <a:p>
            <a:pPr marL="0" marR="136525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-CA" sz="3500" b="1" dirty="0">
                <a:solidFill>
                  <a:srgbClr val="C41C1B"/>
                </a:solidFill>
              </a:rPr>
              <a:t>FORMATIONS OBLIGATOIRES CANDIDATS:  </a:t>
            </a:r>
            <a:r>
              <a:rPr lang="fr-CA" sz="3500" b="1" dirty="0"/>
              <a:t>PSC1 (prévention et secours civique) et FCC (formation civique et  citoyenne)</a:t>
            </a:r>
            <a:endParaRPr sz="3500" b="1" dirty="0"/>
          </a:p>
          <a:p>
            <a:pPr marL="0" marR="136525" lvl="0" indent="0" algn="l" rtl="0">
              <a:lnSpc>
                <a:spcPct val="53571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500" b="1" dirty="0"/>
          </a:p>
          <a:p>
            <a:pPr marL="0" marR="136525" lvl="0" indent="0" algn="l" rtl="0">
              <a:lnSpc>
                <a:spcPct val="5357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-CA" sz="3500" b="1" dirty="0">
                <a:solidFill>
                  <a:srgbClr val="C41C1B"/>
                </a:solidFill>
              </a:rPr>
              <a:t>FORMATION OBLIGATOIRE TUTEUR: </a:t>
            </a:r>
            <a:r>
              <a:rPr lang="fr-CA" sz="3500" b="1" dirty="0"/>
              <a:t>Formation tuteur tous les 2 ans </a:t>
            </a:r>
            <a:endParaRPr sz="3500" b="1" dirty="0"/>
          </a:p>
          <a:p>
            <a:pPr marL="0" marR="136525" lvl="0" indent="0" algn="l" rtl="0">
              <a:lnSpc>
                <a:spcPct val="53571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500" b="1" dirty="0"/>
          </a:p>
          <a:p>
            <a:pPr marL="0" marR="136525" lvl="0" indent="0" algn="l" rtl="0">
              <a:lnSpc>
                <a:spcPct val="53571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500" b="1" dirty="0"/>
          </a:p>
          <a:p>
            <a:pPr marL="0" marR="136525" lvl="0" indent="0" algn="l" rtl="0">
              <a:lnSpc>
                <a:spcPct val="5357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-CA" sz="3500" b="1" dirty="0">
                <a:solidFill>
                  <a:srgbClr val="C00000"/>
                </a:solidFill>
              </a:rPr>
              <a:t>NOMBRE DE VOLONTAIRES PAR STRUCTURE:  </a:t>
            </a:r>
            <a:r>
              <a:rPr lang="fr-CA" sz="3500" b="1" dirty="0"/>
              <a:t>Limiter à 3 contrats par clubs en </a:t>
            </a:r>
            <a:endParaRPr sz="3500" b="1" dirty="0"/>
          </a:p>
          <a:p>
            <a:pPr marL="0" marR="136525" lvl="0" indent="0" algn="l" rtl="0">
              <a:lnSpc>
                <a:spcPct val="5357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-CA" sz="3500" b="1" dirty="0"/>
              <a:t>simultané.</a:t>
            </a:r>
            <a:endParaRPr sz="3500" dirty="0"/>
          </a:p>
          <a:p>
            <a:pPr marL="12700" marR="136525" lvl="0" indent="165100" algn="l" rtl="0">
              <a:lnSpc>
                <a:spcPct val="53571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500" b="1" dirty="0"/>
          </a:p>
          <a:p>
            <a:pPr marL="12700" marR="136525" lvl="0" indent="165100" algn="l" rtl="0">
              <a:lnSpc>
                <a:spcPct val="53571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500" b="1" dirty="0"/>
          </a:p>
          <a:p>
            <a:pPr marL="0" marR="136525" lvl="0" indent="0" algn="l" rtl="0">
              <a:lnSpc>
                <a:spcPct val="5357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-CA" sz="3500" b="1" dirty="0">
                <a:solidFill>
                  <a:srgbClr val="C00000"/>
                </a:solidFill>
              </a:rPr>
              <a:t>SPORTIF DE HAUT NIVEAU : </a:t>
            </a:r>
            <a:r>
              <a:rPr lang="fr-CA" sz="3500" b="1" dirty="0"/>
              <a:t>Sportifs de haut-niveaux interdits</a:t>
            </a:r>
            <a:endParaRPr sz="3500" b="1" dirty="0"/>
          </a:p>
          <a:p>
            <a:pPr marL="457200" marR="136525" lvl="0" indent="0" algn="l" rtl="0">
              <a:lnSpc>
                <a:spcPct val="53571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500" b="1" dirty="0"/>
          </a:p>
          <a:p>
            <a:pPr marL="457200" marR="136525" lvl="0" indent="0" algn="l" rtl="0">
              <a:lnSpc>
                <a:spcPct val="53571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500" b="1" dirty="0"/>
          </a:p>
          <a:p>
            <a:pPr marL="0" marR="136525" lvl="0" indent="0" algn="l" rtl="0">
              <a:lnSpc>
                <a:spcPct val="5357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-CA" sz="3500" b="1" dirty="0">
                <a:solidFill>
                  <a:srgbClr val="C00000"/>
                </a:solidFill>
              </a:rPr>
              <a:t>PAS DE TÉLÉTRAVAIL - </a:t>
            </a:r>
            <a:r>
              <a:rPr lang="fr-CA" sz="3500" b="1" dirty="0"/>
              <a:t>Le candidat doit habiter à proximité du club 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"/>
          <p:cNvSpPr txBox="1">
            <a:spLocks noGrp="1"/>
          </p:cNvSpPr>
          <p:nvPr>
            <p:ph type="title"/>
          </p:nvPr>
        </p:nvSpPr>
        <p:spPr>
          <a:xfrm>
            <a:off x="168250" y="-342900"/>
            <a:ext cx="15773400" cy="198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80B8"/>
              </a:buClr>
              <a:buSzPts val="5400"/>
              <a:buFont typeface="Oswald"/>
              <a:buNone/>
            </a:pPr>
            <a:r>
              <a:rPr lang="fr-CA" sz="5400"/>
              <a:t>L’INTERMÉDIATION </a:t>
            </a:r>
            <a:endParaRPr/>
          </a:p>
        </p:txBody>
      </p:sp>
      <p:pic>
        <p:nvPicPr>
          <p:cNvPr id="160" name="Google Shape;160;p11" descr="Une image contenant texte, capture d’écran, diagramme, cercle&#10;&#10;Description générée automatiquement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1943100"/>
            <a:ext cx="14281101" cy="7321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"/>
          <p:cNvSpPr txBox="1">
            <a:spLocks noGrp="1"/>
          </p:cNvSpPr>
          <p:nvPr>
            <p:ph type="title"/>
          </p:nvPr>
        </p:nvSpPr>
        <p:spPr>
          <a:xfrm>
            <a:off x="1828800" y="571500"/>
            <a:ext cx="17134427" cy="198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080B8"/>
              </a:buClr>
              <a:buSzPts val="5400"/>
              <a:buFont typeface="Oswald"/>
              <a:buNone/>
            </a:pPr>
            <a:r>
              <a:rPr lang="fr-CA" sz="5400"/>
              <a:t>INFORMATIONS COMITÉS ET CLUBS</a:t>
            </a:r>
            <a:endParaRPr/>
          </a:p>
        </p:txBody>
      </p:sp>
      <p:sp>
        <p:nvSpPr>
          <p:cNvPr id="166" name="Google Shape;166;p12"/>
          <p:cNvSpPr txBox="1"/>
          <p:nvPr/>
        </p:nvSpPr>
        <p:spPr>
          <a:xfrm>
            <a:off x="3962400" y="3086100"/>
            <a:ext cx="13716000" cy="50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r-CA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Vous pouvez trouver les informations concernant les services civiques sur 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r-CA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site de l’état : </a:t>
            </a:r>
            <a:r>
              <a:rPr lang="fr-CA" sz="3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https://www.service-civique.gouv.fr/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r-CA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site de la ligue : Dans l’onglet activités, service civique : </a:t>
            </a:r>
            <a:r>
              <a:rPr lang="fr-CA" sz="3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https://occitanie.ffjudo.com/service-civique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fr-CA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contactant Melina  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-"/>
            </a:pPr>
            <a:r>
              <a:rPr lang="fr-CA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 téléphone au: 04 99 54 97 91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-"/>
            </a:pPr>
            <a:r>
              <a:rPr lang="fr-CA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 e-mail : servicecivique@occitanie-ffjudo.com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title"/>
          </p:nvPr>
        </p:nvSpPr>
        <p:spPr>
          <a:xfrm>
            <a:off x="4305300" y="6505300"/>
            <a:ext cx="9677400" cy="198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800"/>
              <a:buFont typeface="Oswald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450</Words>
  <Application>Microsoft Office PowerPoint</Application>
  <PresentationFormat>Personnalisé</PresentationFormat>
  <Paragraphs>76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Courier New</vt:lpstr>
      <vt:lpstr>Oswald</vt:lpstr>
      <vt:lpstr>Calibri</vt:lpstr>
      <vt:lpstr>Arial</vt:lpstr>
      <vt:lpstr>Noto Sans Symbols</vt:lpstr>
      <vt:lpstr>Conception personnalisée</vt:lpstr>
      <vt:lpstr>Présentation PowerPoint</vt:lpstr>
      <vt:lpstr>Présentation PowerPoint</vt:lpstr>
      <vt:lpstr>LES ACTEURS DU DISPOSITIF  Pour qui?  Les clubs,   les comités,  les ligues, la fédération </vt:lpstr>
      <vt:lpstr>L’AGRÉMENT NATIONAL DE LA FÉDÉRATION  Les 3 missions ciblées par la fédération :</vt:lpstr>
      <vt:lpstr>PROCÉDURE DE MISE EN PLACE D’UN SERVICE CIVIQUE (2 à 3 semaines avant)</vt:lpstr>
      <vt:lpstr>Obligations d’un contrat service civique </vt:lpstr>
      <vt:lpstr>L’INTERMÉDIATION </vt:lpstr>
      <vt:lpstr>INFORMATIONS COMITÉS ET CLUBS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OPITZ FRANK</dc:creator>
  <cp:lastModifiedBy>User MTPL</cp:lastModifiedBy>
  <cp:revision>1</cp:revision>
  <dcterms:created xsi:type="dcterms:W3CDTF">2006-08-16T00:00:00Z</dcterms:created>
  <dcterms:modified xsi:type="dcterms:W3CDTF">2025-09-27T13:41:49Z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0x010100635D84B9AF4696408A7B81AB4A6C692C</vt:lpwstr>
  </property>
</Properties>
</file>