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56" r:id="rId4"/>
  </p:sldMasterIdLst>
  <p:notesMasterIdLst>
    <p:notesMasterId r:id="rId35"/>
  </p:notesMasterIdLst>
  <p:sldIdLst>
    <p:sldId id="256" r:id="rId5"/>
    <p:sldId id="274" r:id="rId6"/>
    <p:sldId id="275" r:id="rId7"/>
    <p:sldId id="289" r:id="rId8"/>
    <p:sldId id="283" r:id="rId9"/>
    <p:sldId id="304" r:id="rId10"/>
    <p:sldId id="309" r:id="rId11"/>
    <p:sldId id="303" r:id="rId12"/>
    <p:sldId id="308" r:id="rId13"/>
    <p:sldId id="276" r:id="rId14"/>
    <p:sldId id="285" r:id="rId15"/>
    <p:sldId id="286" r:id="rId16"/>
    <p:sldId id="287" r:id="rId17"/>
    <p:sldId id="288" r:id="rId18"/>
    <p:sldId id="290" r:id="rId19"/>
    <p:sldId id="291" r:id="rId20"/>
    <p:sldId id="292" r:id="rId21"/>
    <p:sldId id="301" r:id="rId22"/>
    <p:sldId id="298" r:id="rId23"/>
    <p:sldId id="293" r:id="rId24"/>
    <p:sldId id="300" r:id="rId25"/>
    <p:sldId id="305" r:id="rId26"/>
    <p:sldId id="299" r:id="rId27"/>
    <p:sldId id="302" r:id="rId28"/>
    <p:sldId id="294" r:id="rId29"/>
    <p:sldId id="295" r:id="rId30"/>
    <p:sldId id="297" r:id="rId31"/>
    <p:sldId id="306" r:id="rId32"/>
    <p:sldId id="307" r:id="rId33"/>
    <p:sldId id="282" r:id="rId34"/>
  </p:sldIdLst>
  <p:sldSz cx="18288000" cy="10287000"/>
  <p:notesSz cx="6858000" cy="9144000"/>
  <p:embeddedFontLst>
    <p:embeddedFont>
      <p:font typeface="Oswald" panose="00000500000000000000" pitchFamily="2" charset="0"/>
      <p:regular r:id="rId36"/>
      <p:bold r:id="rId37"/>
    </p:embeddedFont>
    <p:embeddedFont>
      <p:font typeface="Oswald Bold" panose="00000800000000000000"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718"/>
    <a:srgbClr val="508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87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37B87-8A8E-C048-B423-7D7F212AA54C}" type="datetimeFigureOut">
              <a:rPr lang="fr-FR" smtClean="0"/>
              <a:t>18/09/2025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4CE7F-2131-954E-96E9-3136A756C175}" type="slidenum">
              <a:rPr lang="fr-FR" smtClean="0"/>
              <a:t>‹N°›</a:t>
            </a:fld>
            <a:endParaRPr lang="fr-FR"/>
          </a:p>
        </p:txBody>
      </p:sp>
    </p:spTree>
    <p:extLst>
      <p:ext uri="{BB962C8B-B14F-4D97-AF65-F5344CB8AC3E}">
        <p14:creationId xmlns:p14="http://schemas.microsoft.com/office/powerpoint/2010/main" val="101109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8B29D061-B376-B14E-B845-EDDC59EBC2BA}"/>
              </a:ext>
            </a:extLst>
          </p:cNvPr>
          <p:cNvSpPr/>
          <p:nvPr userDrawn="1"/>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355" t="-58707" r="-45437" b="-17597"/>
            </a:stretch>
          </a:blipFill>
        </p:spPr>
      </p:sp>
      <p:sp>
        <p:nvSpPr>
          <p:cNvPr id="8" name="Freeform 3">
            <a:extLst>
              <a:ext uri="{FF2B5EF4-FFF2-40B4-BE49-F238E27FC236}">
                <a16:creationId xmlns:a16="http://schemas.microsoft.com/office/drawing/2014/main" id="{FC9E5175-F834-514B-BBF6-0C9B3CE129CF}"/>
              </a:ext>
            </a:extLst>
          </p:cNvPr>
          <p:cNvSpPr/>
          <p:nvPr userDrawn="1"/>
        </p:nvSpPr>
        <p:spPr>
          <a:xfrm>
            <a:off x="0" y="0"/>
            <a:ext cx="18288000" cy="10287000"/>
          </a:xfrm>
          <a:custGeom>
            <a:avLst/>
            <a:gdLst/>
            <a:ahLst/>
            <a:cxnLst/>
            <a:rect l="l" t="t" r="r" b="b"/>
            <a:pathLst>
              <a:path w="18288000" h="11915563">
                <a:moveTo>
                  <a:pt x="0" y="0"/>
                </a:moveTo>
                <a:lnTo>
                  <a:pt x="18288000" y="0"/>
                </a:lnTo>
                <a:lnTo>
                  <a:pt x="18288000" y="11915563"/>
                </a:lnTo>
                <a:lnTo>
                  <a:pt x="0" y="11915563"/>
                </a:lnTo>
                <a:lnTo>
                  <a:pt x="0" y="0"/>
                </a:lnTo>
                <a:close/>
              </a:path>
            </a:pathLst>
          </a:custGeom>
          <a:blipFill>
            <a:blip r:embed="rId3">
              <a:alphaModFix amt="90000"/>
              <a:extLst>
                <a:ext uri="{96DAC541-7B7A-43D3-8B79-37D633B846F1}">
                  <asvg:svgBlip xmlns:asvg="http://schemas.microsoft.com/office/drawing/2016/SVG/main" r:embed="rId4"/>
                </a:ext>
              </a:extLst>
            </a:blip>
            <a:stretch>
              <a:fillRect t="-14453" r="-16121" b="-63770"/>
            </a:stretch>
          </a:blipFill>
        </p:spPr>
      </p:sp>
      <p:sp>
        <p:nvSpPr>
          <p:cNvPr id="9" name="AutoShape 4">
            <a:extLst>
              <a:ext uri="{FF2B5EF4-FFF2-40B4-BE49-F238E27FC236}">
                <a16:creationId xmlns:a16="http://schemas.microsoft.com/office/drawing/2014/main" id="{420F2A6D-BBCD-B242-9904-9615D7CB33FC}"/>
              </a:ext>
            </a:extLst>
          </p:cNvPr>
          <p:cNvSpPr/>
          <p:nvPr userDrawn="1"/>
        </p:nvSpPr>
        <p:spPr>
          <a:xfrm>
            <a:off x="1028700" y="9390719"/>
            <a:ext cx="15082473" cy="0"/>
          </a:xfrm>
          <a:prstGeom prst="line">
            <a:avLst/>
          </a:prstGeom>
          <a:ln w="38100" cap="flat">
            <a:solidFill>
              <a:srgbClr val="FFFFFF"/>
            </a:solidFill>
            <a:prstDash val="solid"/>
            <a:headEnd type="none" w="sm" len="sm"/>
            <a:tailEnd type="none" w="sm" len="sm"/>
          </a:ln>
        </p:spPr>
      </p:sp>
      <p:sp>
        <p:nvSpPr>
          <p:cNvPr id="10" name="Freeform 5">
            <a:extLst>
              <a:ext uri="{FF2B5EF4-FFF2-40B4-BE49-F238E27FC236}">
                <a16:creationId xmlns:a16="http://schemas.microsoft.com/office/drawing/2014/main" id="{C2E528EE-1E19-1B4B-8501-0E942688C3DF}"/>
              </a:ext>
            </a:extLst>
          </p:cNvPr>
          <p:cNvSpPr/>
          <p:nvPr userDrawn="1"/>
        </p:nvSpPr>
        <p:spPr>
          <a:xfrm>
            <a:off x="16471614" y="0"/>
            <a:ext cx="1359185" cy="1563030"/>
          </a:xfrm>
          <a:custGeom>
            <a:avLst/>
            <a:gdLst/>
            <a:ahLst/>
            <a:cxnLst/>
            <a:rect l="l" t="t" r="r" b="b"/>
            <a:pathLst>
              <a:path w="917712" h="1068660">
                <a:moveTo>
                  <a:pt x="0" y="0"/>
                </a:moveTo>
                <a:lnTo>
                  <a:pt x="917711" y="0"/>
                </a:lnTo>
                <a:lnTo>
                  <a:pt x="917711" y="1068660"/>
                </a:lnTo>
                <a:lnTo>
                  <a:pt x="0" y="10686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6">
            <a:extLst>
              <a:ext uri="{FF2B5EF4-FFF2-40B4-BE49-F238E27FC236}">
                <a16:creationId xmlns:a16="http://schemas.microsoft.com/office/drawing/2014/main" id="{3B894CEF-152F-7249-AFF5-980CE423ABC1}"/>
              </a:ext>
            </a:extLst>
          </p:cNvPr>
          <p:cNvSpPr/>
          <p:nvPr userDrawn="1"/>
        </p:nvSpPr>
        <p:spPr>
          <a:xfrm>
            <a:off x="106106" y="358066"/>
            <a:ext cx="1918563" cy="1918563"/>
          </a:xfrm>
          <a:custGeom>
            <a:avLst/>
            <a:gdLst/>
            <a:ahLst/>
            <a:cxnLst/>
            <a:rect l="l" t="t" r="r" b="b"/>
            <a:pathLst>
              <a:path w="1918563" h="1918563">
                <a:moveTo>
                  <a:pt x="0" y="0"/>
                </a:moveTo>
                <a:lnTo>
                  <a:pt x="1918563" y="0"/>
                </a:lnTo>
                <a:lnTo>
                  <a:pt x="1918563" y="1918563"/>
                </a:lnTo>
                <a:lnTo>
                  <a:pt x="0" y="1918563"/>
                </a:lnTo>
                <a:lnTo>
                  <a:pt x="0" y="0"/>
                </a:lnTo>
                <a:close/>
              </a:path>
            </a:pathLst>
          </a:custGeom>
          <a:blipFill>
            <a:blip r:embed="rId7"/>
            <a:stretch>
              <a:fillRect/>
            </a:stretch>
          </a:blipFill>
        </p:spPr>
      </p:sp>
      <p:sp>
        <p:nvSpPr>
          <p:cNvPr id="15" name="Titre 14">
            <a:extLst>
              <a:ext uri="{FF2B5EF4-FFF2-40B4-BE49-F238E27FC236}">
                <a16:creationId xmlns:a16="http://schemas.microsoft.com/office/drawing/2014/main" id="{0FF65A9F-8B64-0546-AD62-03C8EA3330FE}"/>
              </a:ext>
            </a:extLst>
          </p:cNvPr>
          <p:cNvSpPr>
            <a:spLocks noGrp="1"/>
          </p:cNvSpPr>
          <p:nvPr>
            <p:ph type="title" hasCustomPrompt="1"/>
          </p:nvPr>
        </p:nvSpPr>
        <p:spPr>
          <a:xfrm>
            <a:off x="1905000" y="3226648"/>
            <a:ext cx="15773400" cy="1989137"/>
          </a:xfrm>
        </p:spPr>
        <p:txBody>
          <a:bodyPr>
            <a:normAutofit/>
          </a:bodyPr>
          <a:lstStyle>
            <a:lvl1pPr>
              <a:defRPr sz="12950" b="1">
                <a:solidFill>
                  <a:schemeClr val="bg1"/>
                </a:solidFill>
                <a:latin typeface="Oswald" panose="02000503000000000000" pitchFamily="2" charset="0"/>
              </a:defRPr>
            </a:lvl1pPr>
          </a:lstStyle>
          <a:p>
            <a:r>
              <a:rPr lang="fr-FR"/>
              <a:t>TITRE</a:t>
            </a:r>
          </a:p>
        </p:txBody>
      </p:sp>
      <p:sp>
        <p:nvSpPr>
          <p:cNvPr id="16" name="Titre 14">
            <a:extLst>
              <a:ext uri="{FF2B5EF4-FFF2-40B4-BE49-F238E27FC236}">
                <a16:creationId xmlns:a16="http://schemas.microsoft.com/office/drawing/2014/main" id="{13F014D4-C11A-C945-B51B-F9FB19465BAB}"/>
              </a:ext>
            </a:extLst>
          </p:cNvPr>
          <p:cNvSpPr txBox="1">
            <a:spLocks/>
          </p:cNvSpPr>
          <p:nvPr userDrawn="1"/>
        </p:nvSpPr>
        <p:spPr>
          <a:xfrm>
            <a:off x="1905000" y="5143500"/>
            <a:ext cx="15773400" cy="1989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2950" b="1" kern="1200">
                <a:solidFill>
                  <a:schemeClr val="bg1"/>
                </a:solidFill>
                <a:latin typeface="Oswald" panose="02000503000000000000" pitchFamily="2" charset="0"/>
                <a:ea typeface="+mj-ea"/>
                <a:cs typeface="+mj-cs"/>
              </a:defRPr>
            </a:lvl1pPr>
          </a:lstStyle>
          <a:p>
            <a:r>
              <a:rPr lang="fr-FR"/>
              <a:t>SOUS-TITRE</a:t>
            </a:r>
          </a:p>
        </p:txBody>
      </p:sp>
      <p:sp>
        <p:nvSpPr>
          <p:cNvPr id="17" name="ZoneTexte 16">
            <a:extLst>
              <a:ext uri="{FF2B5EF4-FFF2-40B4-BE49-F238E27FC236}">
                <a16:creationId xmlns:a16="http://schemas.microsoft.com/office/drawing/2014/main" id="{133822FD-50FB-4642-B40D-1010DCB5CCF0}"/>
              </a:ext>
            </a:extLst>
          </p:cNvPr>
          <p:cNvSpPr txBox="1"/>
          <p:nvPr userDrawn="1"/>
        </p:nvSpPr>
        <p:spPr>
          <a:xfrm>
            <a:off x="2024669" y="7485640"/>
            <a:ext cx="4452331" cy="523220"/>
          </a:xfrm>
          <a:prstGeom prst="rect">
            <a:avLst/>
          </a:prstGeom>
          <a:noFill/>
        </p:spPr>
        <p:txBody>
          <a:bodyPr wrap="square" rtlCol="0">
            <a:spAutoFit/>
          </a:bodyPr>
          <a:lstStyle/>
          <a:p>
            <a:r>
              <a:rPr lang="fr-FR" sz="2800" b="1">
                <a:solidFill>
                  <a:schemeClr val="bg1"/>
                </a:solidFill>
                <a:latin typeface="Oswald" panose="02000503000000000000" pitchFamily="2" charset="0"/>
              </a:rPr>
              <a:t>DATE</a:t>
            </a:r>
          </a:p>
        </p:txBody>
      </p:sp>
    </p:spTree>
    <p:extLst>
      <p:ext uri="{BB962C8B-B14F-4D97-AF65-F5344CB8AC3E}">
        <p14:creationId xmlns:p14="http://schemas.microsoft.com/office/powerpoint/2010/main" val="398482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 fina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BA1B15-8759-BC4E-BC72-E4D54638C7B1}"/>
              </a:ext>
            </a:extLst>
          </p:cNvPr>
          <p:cNvSpPr/>
          <p:nvPr userDrawn="1"/>
        </p:nvSpPr>
        <p:spPr>
          <a:xfrm>
            <a:off x="0" y="0"/>
            <a:ext cx="18288000" cy="10287000"/>
          </a:xfrm>
          <a:prstGeom prst="rect">
            <a:avLst/>
          </a:prstGeom>
          <a:solidFill>
            <a:srgbClr val="1B17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reeform 2">
            <a:extLst>
              <a:ext uri="{FF2B5EF4-FFF2-40B4-BE49-F238E27FC236}">
                <a16:creationId xmlns:a16="http://schemas.microsoft.com/office/drawing/2014/main" id="{573CE160-14C4-E74A-9210-ADB1B12F2CCC}"/>
              </a:ext>
            </a:extLst>
          </p:cNvPr>
          <p:cNvSpPr/>
          <p:nvPr userDrawn="1"/>
        </p:nvSpPr>
        <p:spPr>
          <a:xfrm>
            <a:off x="25400" y="0"/>
            <a:ext cx="18288001" cy="10287000"/>
          </a:xfrm>
          <a:custGeom>
            <a:avLst/>
            <a:gdLst/>
            <a:ahLst/>
            <a:cxnLst/>
            <a:rect l="l" t="t" r="r" b="b"/>
            <a:pathLst>
              <a:path w="20171303" h="13142631">
                <a:moveTo>
                  <a:pt x="0" y="0"/>
                </a:moveTo>
                <a:lnTo>
                  <a:pt x="20171302" y="0"/>
                </a:lnTo>
                <a:lnTo>
                  <a:pt x="20171302" y="13142630"/>
                </a:lnTo>
                <a:lnTo>
                  <a:pt x="0" y="13142630"/>
                </a:lnTo>
                <a:lnTo>
                  <a:pt x="0" y="0"/>
                </a:lnTo>
                <a:close/>
              </a:path>
            </a:pathLst>
          </a:custGeom>
          <a:blipFill>
            <a:blip r:embed="rId2">
              <a:alphaModFix amt="90000"/>
              <a:extLst>
                <a:ext uri="{96DAC541-7B7A-43D3-8B79-37D633B846F1}">
                  <asvg:svgBlip xmlns:asvg="http://schemas.microsoft.com/office/drawing/2016/SVG/main" r:embed="rId3"/>
                </a:ext>
              </a:extLst>
            </a:blip>
            <a:stretch>
              <a:fillRect t="-14453" r="-16121" b="-63770"/>
            </a:stretch>
          </a:blipFill>
        </p:spPr>
      </p:sp>
      <p:sp>
        <p:nvSpPr>
          <p:cNvPr id="10" name="AutoShape 4">
            <a:extLst>
              <a:ext uri="{FF2B5EF4-FFF2-40B4-BE49-F238E27FC236}">
                <a16:creationId xmlns:a16="http://schemas.microsoft.com/office/drawing/2014/main" id="{CF45C666-59F4-6C42-841F-B07D42FAB56E}"/>
              </a:ext>
            </a:extLst>
          </p:cNvPr>
          <p:cNvSpPr/>
          <p:nvPr userDrawn="1"/>
        </p:nvSpPr>
        <p:spPr>
          <a:xfrm>
            <a:off x="1790701" y="9390718"/>
            <a:ext cx="15082473" cy="0"/>
          </a:xfrm>
          <a:prstGeom prst="line">
            <a:avLst/>
          </a:prstGeom>
          <a:ln w="38100" cap="flat">
            <a:solidFill>
              <a:srgbClr val="FFFFFF"/>
            </a:solidFill>
            <a:prstDash val="solid"/>
            <a:headEnd type="none" w="sm" len="sm"/>
            <a:tailEnd type="none" w="sm" len="sm"/>
          </a:ln>
        </p:spPr>
      </p:sp>
      <p:sp>
        <p:nvSpPr>
          <p:cNvPr id="11" name="Freeform 5">
            <a:extLst>
              <a:ext uri="{FF2B5EF4-FFF2-40B4-BE49-F238E27FC236}">
                <a16:creationId xmlns:a16="http://schemas.microsoft.com/office/drawing/2014/main" id="{600150E7-6D75-3F45-B385-BFE5392B991A}"/>
              </a:ext>
            </a:extLst>
          </p:cNvPr>
          <p:cNvSpPr/>
          <p:nvPr userDrawn="1"/>
        </p:nvSpPr>
        <p:spPr>
          <a:xfrm>
            <a:off x="6550637" y="471350"/>
            <a:ext cx="5562600" cy="5562600"/>
          </a:xfrm>
          <a:custGeom>
            <a:avLst/>
            <a:gdLst/>
            <a:ahLst/>
            <a:cxnLst/>
            <a:rect l="l" t="t" r="r" b="b"/>
            <a:pathLst>
              <a:path w="1918563" h="1918563">
                <a:moveTo>
                  <a:pt x="0" y="0"/>
                </a:moveTo>
                <a:lnTo>
                  <a:pt x="1918563" y="0"/>
                </a:lnTo>
                <a:lnTo>
                  <a:pt x="1918563" y="1918563"/>
                </a:lnTo>
                <a:lnTo>
                  <a:pt x="0" y="1918563"/>
                </a:lnTo>
                <a:lnTo>
                  <a:pt x="0" y="0"/>
                </a:lnTo>
                <a:close/>
              </a:path>
            </a:pathLst>
          </a:custGeom>
          <a:blipFill>
            <a:blip r:embed="rId4"/>
            <a:stretch>
              <a:fillRect/>
            </a:stretch>
          </a:blipFill>
        </p:spPr>
      </p:sp>
      <p:sp>
        <p:nvSpPr>
          <p:cNvPr id="12" name="TextBox 6">
            <a:extLst>
              <a:ext uri="{FF2B5EF4-FFF2-40B4-BE49-F238E27FC236}">
                <a16:creationId xmlns:a16="http://schemas.microsoft.com/office/drawing/2014/main" id="{0D54CD16-BA81-9B42-8E2E-1A16F94DF2D3}"/>
              </a:ext>
            </a:extLst>
          </p:cNvPr>
          <p:cNvSpPr txBox="1"/>
          <p:nvPr userDrawn="1"/>
        </p:nvSpPr>
        <p:spPr>
          <a:xfrm>
            <a:off x="1039648" y="9661828"/>
            <a:ext cx="4388715" cy="409594"/>
          </a:xfrm>
          <a:prstGeom prst="rect">
            <a:avLst/>
          </a:prstGeom>
        </p:spPr>
        <p:txBody>
          <a:bodyPr lIns="0" tIns="0" rIns="0" bIns="0" rtlCol="0" anchor="t">
            <a:spAutoFit/>
          </a:bodyPr>
          <a:lstStyle/>
          <a:p>
            <a:pPr algn="ctr">
              <a:lnSpc>
                <a:spcPts val="3000"/>
              </a:lnSpc>
            </a:pPr>
            <a:r>
              <a:rPr lang="en-US" sz="3000">
                <a:solidFill>
                  <a:srgbClr val="FFFFFF"/>
                </a:solidFill>
                <a:latin typeface="Oswald Bold"/>
              </a:rPr>
              <a:t>OCCITANIE.FFJUDO.COM</a:t>
            </a:r>
          </a:p>
        </p:txBody>
      </p:sp>
      <p:sp>
        <p:nvSpPr>
          <p:cNvPr id="14" name="Titre 14">
            <a:extLst>
              <a:ext uri="{FF2B5EF4-FFF2-40B4-BE49-F238E27FC236}">
                <a16:creationId xmlns:a16="http://schemas.microsoft.com/office/drawing/2014/main" id="{5F597CB3-1478-8E41-8299-0AB1DBBF82F0}"/>
              </a:ext>
            </a:extLst>
          </p:cNvPr>
          <p:cNvSpPr>
            <a:spLocks noGrp="1"/>
          </p:cNvSpPr>
          <p:nvPr>
            <p:ph type="title" hasCustomPrompt="1"/>
          </p:nvPr>
        </p:nvSpPr>
        <p:spPr>
          <a:xfrm>
            <a:off x="4305300" y="6505300"/>
            <a:ext cx="9677400" cy="1989137"/>
          </a:xfrm>
        </p:spPr>
        <p:txBody>
          <a:bodyPr>
            <a:noAutofit/>
          </a:bodyPr>
          <a:lstStyle>
            <a:lvl1pPr algn="ctr">
              <a:defRPr sz="10800" b="1">
                <a:solidFill>
                  <a:schemeClr val="bg1"/>
                </a:solidFill>
                <a:latin typeface="Oswald" panose="02000503000000000000" pitchFamily="2" charset="0"/>
              </a:defRPr>
            </a:lvl1pPr>
          </a:lstStyle>
          <a:p>
            <a:r>
              <a:rPr lang="fr-FR"/>
              <a:t>REMERCIEMENTS</a:t>
            </a:r>
          </a:p>
        </p:txBody>
      </p:sp>
    </p:spTree>
    <p:extLst>
      <p:ext uri="{BB962C8B-B14F-4D97-AF65-F5344CB8AC3E}">
        <p14:creationId xmlns:p14="http://schemas.microsoft.com/office/powerpoint/2010/main" val="200218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BA1B15-8759-BC4E-BC72-E4D54638C7B1}"/>
              </a:ext>
            </a:extLst>
          </p:cNvPr>
          <p:cNvSpPr/>
          <p:nvPr userDrawn="1"/>
        </p:nvSpPr>
        <p:spPr>
          <a:xfrm>
            <a:off x="0" y="0"/>
            <a:ext cx="18288000" cy="10287000"/>
          </a:xfrm>
          <a:prstGeom prst="rect">
            <a:avLst/>
          </a:prstGeom>
          <a:solidFill>
            <a:srgbClr val="1B17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reeform 2">
            <a:extLst>
              <a:ext uri="{FF2B5EF4-FFF2-40B4-BE49-F238E27FC236}">
                <a16:creationId xmlns:a16="http://schemas.microsoft.com/office/drawing/2014/main" id="{573CE160-14C4-E74A-9210-ADB1B12F2CCC}"/>
              </a:ext>
            </a:extLst>
          </p:cNvPr>
          <p:cNvSpPr/>
          <p:nvPr userDrawn="1"/>
        </p:nvSpPr>
        <p:spPr>
          <a:xfrm>
            <a:off x="25400" y="0"/>
            <a:ext cx="18288001" cy="10287000"/>
          </a:xfrm>
          <a:custGeom>
            <a:avLst/>
            <a:gdLst/>
            <a:ahLst/>
            <a:cxnLst/>
            <a:rect l="l" t="t" r="r" b="b"/>
            <a:pathLst>
              <a:path w="20171303" h="13142631">
                <a:moveTo>
                  <a:pt x="0" y="0"/>
                </a:moveTo>
                <a:lnTo>
                  <a:pt x="20171302" y="0"/>
                </a:lnTo>
                <a:lnTo>
                  <a:pt x="20171302" y="13142630"/>
                </a:lnTo>
                <a:lnTo>
                  <a:pt x="0" y="13142630"/>
                </a:lnTo>
                <a:lnTo>
                  <a:pt x="0" y="0"/>
                </a:lnTo>
                <a:close/>
              </a:path>
            </a:pathLst>
          </a:custGeom>
          <a:blipFill>
            <a:blip r:embed="rId2">
              <a:alphaModFix amt="90000"/>
              <a:extLst>
                <a:ext uri="{96DAC541-7B7A-43D3-8B79-37D633B846F1}">
                  <asvg:svgBlip xmlns:asvg="http://schemas.microsoft.com/office/drawing/2016/SVG/main" r:embed="rId3"/>
                </a:ext>
              </a:extLst>
            </a:blip>
            <a:stretch>
              <a:fillRect t="-14453" r="-16121" b="-63770"/>
            </a:stretch>
          </a:blipFill>
        </p:spPr>
      </p:sp>
      <p:sp>
        <p:nvSpPr>
          <p:cNvPr id="10" name="AutoShape 4">
            <a:extLst>
              <a:ext uri="{FF2B5EF4-FFF2-40B4-BE49-F238E27FC236}">
                <a16:creationId xmlns:a16="http://schemas.microsoft.com/office/drawing/2014/main" id="{CF45C666-59F4-6C42-841F-B07D42FAB56E}"/>
              </a:ext>
            </a:extLst>
          </p:cNvPr>
          <p:cNvSpPr/>
          <p:nvPr userDrawn="1"/>
        </p:nvSpPr>
        <p:spPr>
          <a:xfrm>
            <a:off x="1790701" y="9390718"/>
            <a:ext cx="15082473" cy="0"/>
          </a:xfrm>
          <a:prstGeom prst="line">
            <a:avLst/>
          </a:prstGeom>
          <a:ln w="38100" cap="flat">
            <a:solidFill>
              <a:srgbClr val="FFFFFF"/>
            </a:solidFill>
            <a:prstDash val="solid"/>
            <a:headEnd type="none" w="sm" len="sm"/>
            <a:tailEnd type="none" w="sm" len="sm"/>
          </a:ln>
        </p:spPr>
      </p:sp>
      <p:sp>
        <p:nvSpPr>
          <p:cNvPr id="11" name="Freeform 5">
            <a:extLst>
              <a:ext uri="{FF2B5EF4-FFF2-40B4-BE49-F238E27FC236}">
                <a16:creationId xmlns:a16="http://schemas.microsoft.com/office/drawing/2014/main" id="{600150E7-6D75-3F45-B385-BFE5392B991A}"/>
              </a:ext>
            </a:extLst>
          </p:cNvPr>
          <p:cNvSpPr/>
          <p:nvPr userDrawn="1"/>
        </p:nvSpPr>
        <p:spPr>
          <a:xfrm>
            <a:off x="16154400" y="266700"/>
            <a:ext cx="1918563" cy="1918563"/>
          </a:xfrm>
          <a:custGeom>
            <a:avLst/>
            <a:gdLst/>
            <a:ahLst/>
            <a:cxnLst/>
            <a:rect l="l" t="t" r="r" b="b"/>
            <a:pathLst>
              <a:path w="1918563" h="1918563">
                <a:moveTo>
                  <a:pt x="0" y="0"/>
                </a:moveTo>
                <a:lnTo>
                  <a:pt x="1918563" y="0"/>
                </a:lnTo>
                <a:lnTo>
                  <a:pt x="1918563" y="1918563"/>
                </a:lnTo>
                <a:lnTo>
                  <a:pt x="0" y="1918563"/>
                </a:lnTo>
                <a:lnTo>
                  <a:pt x="0" y="0"/>
                </a:lnTo>
                <a:close/>
              </a:path>
            </a:pathLst>
          </a:custGeom>
          <a:blipFill>
            <a:blip r:embed="rId4"/>
            <a:stretch>
              <a:fillRect/>
            </a:stretch>
          </a:blipFill>
        </p:spPr>
      </p:sp>
      <p:sp>
        <p:nvSpPr>
          <p:cNvPr id="12" name="TextBox 6">
            <a:extLst>
              <a:ext uri="{FF2B5EF4-FFF2-40B4-BE49-F238E27FC236}">
                <a16:creationId xmlns:a16="http://schemas.microsoft.com/office/drawing/2014/main" id="{0D54CD16-BA81-9B42-8E2E-1A16F94DF2D3}"/>
              </a:ext>
            </a:extLst>
          </p:cNvPr>
          <p:cNvSpPr txBox="1"/>
          <p:nvPr userDrawn="1"/>
        </p:nvSpPr>
        <p:spPr>
          <a:xfrm>
            <a:off x="1039648" y="9661828"/>
            <a:ext cx="4388715" cy="409594"/>
          </a:xfrm>
          <a:prstGeom prst="rect">
            <a:avLst/>
          </a:prstGeom>
        </p:spPr>
        <p:txBody>
          <a:bodyPr lIns="0" tIns="0" rIns="0" bIns="0" rtlCol="0" anchor="t">
            <a:spAutoFit/>
          </a:bodyPr>
          <a:lstStyle/>
          <a:p>
            <a:pPr algn="ctr">
              <a:lnSpc>
                <a:spcPts val="3000"/>
              </a:lnSpc>
            </a:pPr>
            <a:r>
              <a:rPr lang="en-US" sz="3000">
                <a:solidFill>
                  <a:srgbClr val="FFFFFF"/>
                </a:solidFill>
                <a:latin typeface="Oswald Bold"/>
              </a:rPr>
              <a:t>OCCITANIE.FFJUDO.COM</a:t>
            </a:r>
          </a:p>
        </p:txBody>
      </p:sp>
      <p:sp>
        <p:nvSpPr>
          <p:cNvPr id="14" name="Titre 14">
            <a:extLst>
              <a:ext uri="{FF2B5EF4-FFF2-40B4-BE49-F238E27FC236}">
                <a16:creationId xmlns:a16="http://schemas.microsoft.com/office/drawing/2014/main" id="{5F597CB3-1478-8E41-8299-0AB1DBBF82F0}"/>
              </a:ext>
            </a:extLst>
          </p:cNvPr>
          <p:cNvSpPr>
            <a:spLocks noGrp="1"/>
          </p:cNvSpPr>
          <p:nvPr>
            <p:ph type="title" hasCustomPrompt="1"/>
          </p:nvPr>
        </p:nvSpPr>
        <p:spPr>
          <a:xfrm>
            <a:off x="4953000" y="4148931"/>
            <a:ext cx="7543800" cy="1989137"/>
          </a:xfrm>
        </p:spPr>
        <p:txBody>
          <a:bodyPr>
            <a:noAutofit/>
          </a:bodyPr>
          <a:lstStyle>
            <a:lvl1pPr>
              <a:defRPr sz="18600" b="1">
                <a:solidFill>
                  <a:schemeClr val="bg1"/>
                </a:solidFill>
                <a:latin typeface="Oswald" panose="02000503000000000000" pitchFamily="2" charset="0"/>
              </a:defRPr>
            </a:lvl1pPr>
          </a:lstStyle>
          <a:p>
            <a:r>
              <a:rPr lang="fr-FR"/>
              <a:t>TITRE 2</a:t>
            </a:r>
          </a:p>
        </p:txBody>
      </p:sp>
    </p:spTree>
    <p:extLst>
      <p:ext uri="{BB962C8B-B14F-4D97-AF65-F5344CB8AC3E}">
        <p14:creationId xmlns:p14="http://schemas.microsoft.com/office/powerpoint/2010/main" val="64810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803676EA-DCC7-714D-8B45-3382538AFF08}"/>
              </a:ext>
            </a:extLst>
          </p:cNvPr>
          <p:cNvSpPr/>
          <p:nvPr userDrawn="1"/>
        </p:nvSpPr>
        <p:spPr>
          <a:xfrm>
            <a:off x="15859022" y="-128827"/>
            <a:ext cx="2428978" cy="10415827"/>
          </a:xfrm>
          <a:prstGeom prst="rect">
            <a:avLst/>
          </a:prstGeom>
          <a:solidFill>
            <a:srgbClr val="5080B8"/>
          </a:solidFill>
        </p:spPr>
      </p:sp>
      <p:sp>
        <p:nvSpPr>
          <p:cNvPr id="8" name="AutoShape 3">
            <a:extLst>
              <a:ext uri="{FF2B5EF4-FFF2-40B4-BE49-F238E27FC236}">
                <a16:creationId xmlns:a16="http://schemas.microsoft.com/office/drawing/2014/main" id="{FF8E43B2-DE88-B64D-A2B8-FEB624826AC6}"/>
              </a:ext>
            </a:extLst>
          </p:cNvPr>
          <p:cNvSpPr/>
          <p:nvPr userDrawn="1"/>
        </p:nvSpPr>
        <p:spPr>
          <a:xfrm>
            <a:off x="1028700" y="9390719"/>
            <a:ext cx="15082473" cy="0"/>
          </a:xfrm>
          <a:prstGeom prst="line">
            <a:avLst/>
          </a:prstGeom>
          <a:ln w="38100" cap="flat">
            <a:solidFill>
              <a:srgbClr val="A41924"/>
            </a:solidFill>
            <a:prstDash val="solid"/>
            <a:headEnd type="none" w="sm" len="sm"/>
            <a:tailEnd type="none" w="sm" len="sm"/>
          </a:ln>
        </p:spPr>
      </p:sp>
      <p:sp>
        <p:nvSpPr>
          <p:cNvPr id="9" name="AutoShape 4">
            <a:extLst>
              <a:ext uri="{FF2B5EF4-FFF2-40B4-BE49-F238E27FC236}">
                <a16:creationId xmlns:a16="http://schemas.microsoft.com/office/drawing/2014/main" id="{B0DD6735-EFA4-4A46-A5EF-EDF1D5168EEF}"/>
              </a:ext>
            </a:extLst>
          </p:cNvPr>
          <p:cNvSpPr/>
          <p:nvPr userDrawn="1"/>
        </p:nvSpPr>
        <p:spPr>
          <a:xfrm>
            <a:off x="1441379" y="2150686"/>
            <a:ext cx="841680" cy="0"/>
          </a:xfrm>
          <a:prstGeom prst="line">
            <a:avLst/>
          </a:prstGeom>
          <a:ln w="95250" cap="flat">
            <a:solidFill>
              <a:srgbClr val="A41924"/>
            </a:solidFill>
            <a:prstDash val="solid"/>
            <a:headEnd type="none" w="sm" len="sm"/>
            <a:tailEnd type="none" w="sm" len="sm"/>
          </a:ln>
        </p:spPr>
      </p:sp>
      <p:sp>
        <p:nvSpPr>
          <p:cNvPr id="10" name="Freeform 5">
            <a:extLst>
              <a:ext uri="{FF2B5EF4-FFF2-40B4-BE49-F238E27FC236}">
                <a16:creationId xmlns:a16="http://schemas.microsoft.com/office/drawing/2014/main" id="{DDF7D9EE-C311-9547-B8DD-4EAAF380CF81}"/>
              </a:ext>
            </a:extLst>
          </p:cNvPr>
          <p:cNvSpPr/>
          <p:nvPr userDrawn="1"/>
        </p:nvSpPr>
        <p:spPr>
          <a:xfrm>
            <a:off x="0" y="3603521"/>
            <a:ext cx="917712" cy="1068660"/>
          </a:xfrm>
          <a:custGeom>
            <a:avLst/>
            <a:gdLst/>
            <a:ahLst/>
            <a:cxnLst/>
            <a:rect l="l" t="t" r="r" b="b"/>
            <a:pathLst>
              <a:path w="917712" h="1068660">
                <a:moveTo>
                  <a:pt x="0" y="0"/>
                </a:moveTo>
                <a:lnTo>
                  <a:pt x="917712" y="0"/>
                </a:lnTo>
                <a:lnTo>
                  <a:pt x="917712" y="1068659"/>
                </a:lnTo>
                <a:lnTo>
                  <a:pt x="0" y="1068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7">
            <a:extLst>
              <a:ext uri="{FF2B5EF4-FFF2-40B4-BE49-F238E27FC236}">
                <a16:creationId xmlns:a16="http://schemas.microsoft.com/office/drawing/2014/main" id="{8E907FE0-4F3D-2442-A4F8-7329FA63DB0D}"/>
              </a:ext>
            </a:extLst>
          </p:cNvPr>
          <p:cNvSpPr/>
          <p:nvPr userDrawn="1"/>
        </p:nvSpPr>
        <p:spPr>
          <a:xfrm>
            <a:off x="16114230" y="232123"/>
            <a:ext cx="1918563" cy="1918563"/>
          </a:xfrm>
          <a:custGeom>
            <a:avLst/>
            <a:gdLst/>
            <a:ahLst/>
            <a:cxnLst/>
            <a:rect l="l" t="t" r="r" b="b"/>
            <a:pathLst>
              <a:path w="1918563" h="1918563">
                <a:moveTo>
                  <a:pt x="0" y="0"/>
                </a:moveTo>
                <a:lnTo>
                  <a:pt x="1918563" y="0"/>
                </a:lnTo>
                <a:lnTo>
                  <a:pt x="1918563" y="1918563"/>
                </a:lnTo>
                <a:lnTo>
                  <a:pt x="0" y="1918563"/>
                </a:lnTo>
                <a:lnTo>
                  <a:pt x="0" y="0"/>
                </a:lnTo>
                <a:close/>
              </a:path>
            </a:pathLst>
          </a:custGeom>
          <a:blipFill>
            <a:blip r:embed="rId4"/>
            <a:stretch>
              <a:fillRect/>
            </a:stretch>
          </a:blipFill>
        </p:spPr>
      </p:sp>
      <p:sp>
        <p:nvSpPr>
          <p:cNvPr id="14" name="TextBox 9">
            <a:extLst>
              <a:ext uri="{FF2B5EF4-FFF2-40B4-BE49-F238E27FC236}">
                <a16:creationId xmlns:a16="http://schemas.microsoft.com/office/drawing/2014/main" id="{5BC40B7F-28C0-EC40-A07F-5FBBD4664B1B}"/>
              </a:ext>
            </a:extLst>
          </p:cNvPr>
          <p:cNvSpPr txBox="1"/>
          <p:nvPr userDrawn="1"/>
        </p:nvSpPr>
        <p:spPr>
          <a:xfrm>
            <a:off x="277647" y="9661829"/>
            <a:ext cx="4388715" cy="409594"/>
          </a:xfrm>
          <a:prstGeom prst="rect">
            <a:avLst/>
          </a:prstGeom>
        </p:spPr>
        <p:txBody>
          <a:bodyPr lIns="0" tIns="0" rIns="0" bIns="0" rtlCol="0" anchor="t">
            <a:spAutoFit/>
          </a:bodyPr>
          <a:lstStyle/>
          <a:p>
            <a:pPr algn="ctr">
              <a:lnSpc>
                <a:spcPts val="3000"/>
              </a:lnSpc>
            </a:pPr>
            <a:r>
              <a:rPr lang="en-US" sz="3000">
                <a:solidFill>
                  <a:srgbClr val="A41924"/>
                </a:solidFill>
                <a:latin typeface="Oswald Bold"/>
              </a:rPr>
              <a:t>OCCITANIE.FFJUDO.COM</a:t>
            </a:r>
          </a:p>
        </p:txBody>
      </p:sp>
      <p:sp>
        <p:nvSpPr>
          <p:cNvPr id="15" name="Titre 14">
            <a:extLst>
              <a:ext uri="{FF2B5EF4-FFF2-40B4-BE49-F238E27FC236}">
                <a16:creationId xmlns:a16="http://schemas.microsoft.com/office/drawing/2014/main" id="{9F13A94C-3AE9-F845-A2B9-E2A295AEDEA9}"/>
              </a:ext>
            </a:extLst>
          </p:cNvPr>
          <p:cNvSpPr>
            <a:spLocks noGrp="1"/>
          </p:cNvSpPr>
          <p:nvPr>
            <p:ph type="title" hasCustomPrompt="1"/>
          </p:nvPr>
        </p:nvSpPr>
        <p:spPr>
          <a:xfrm>
            <a:off x="1305973" y="297103"/>
            <a:ext cx="15773400" cy="1989137"/>
          </a:xfrm>
        </p:spPr>
        <p:txBody>
          <a:bodyPr>
            <a:normAutofit/>
          </a:bodyPr>
          <a:lstStyle>
            <a:lvl1pPr>
              <a:defRPr sz="7200" b="1">
                <a:solidFill>
                  <a:srgbClr val="5080B8"/>
                </a:solidFill>
                <a:latin typeface="Oswald" panose="02000503000000000000" pitchFamily="2" charset="0"/>
              </a:defRPr>
            </a:lvl1pPr>
          </a:lstStyle>
          <a:p>
            <a:r>
              <a:rPr lang="fr-FR"/>
              <a:t>Titre</a:t>
            </a:r>
          </a:p>
        </p:txBody>
      </p:sp>
      <p:sp>
        <p:nvSpPr>
          <p:cNvPr id="16" name="Espace réservé du contenu 2">
            <a:extLst>
              <a:ext uri="{FF2B5EF4-FFF2-40B4-BE49-F238E27FC236}">
                <a16:creationId xmlns:a16="http://schemas.microsoft.com/office/drawing/2014/main" id="{F98913AB-EEE7-B54D-8100-72EDA0616291}"/>
              </a:ext>
            </a:extLst>
          </p:cNvPr>
          <p:cNvSpPr>
            <a:spLocks noGrp="1"/>
          </p:cNvSpPr>
          <p:nvPr>
            <p:ph idx="1"/>
          </p:nvPr>
        </p:nvSpPr>
        <p:spPr>
          <a:xfrm>
            <a:off x="1257300" y="2738438"/>
            <a:ext cx="15773400" cy="6527800"/>
          </a:xfrm>
        </p:spPr>
        <p:txBody>
          <a:bodyPr>
            <a:normAutofit/>
          </a:bodyPr>
          <a:lstStyle>
            <a:lvl1pPr marL="457200" indent="-457200">
              <a:buFont typeface="Wingdings" pitchFamily="2" charset="2"/>
              <a:buChar char="Ø"/>
              <a:defRPr sz="3600"/>
            </a:lvl1pPr>
            <a:lvl2pPr marL="685800" indent="-228600">
              <a:buFont typeface="Courier New" panose="02070309020205020404" pitchFamily="49" charset="0"/>
              <a:buChar char="o"/>
              <a:defRPr sz="3200"/>
            </a:lvl2pPr>
            <a:lvl3pPr marL="1143000" indent="-228600">
              <a:buFont typeface="Wingdings" pitchFamily="2" charset="2"/>
              <a:buChar char="§"/>
              <a:defRPr sz="2800"/>
            </a:lvl3pPr>
          </a:lstStyle>
          <a:p>
            <a:r>
              <a:rPr lang="fr-FR"/>
              <a:t>Modifier les styles du texte du masque</a:t>
            </a:r>
          </a:p>
          <a:p>
            <a:pPr lvl="1"/>
            <a:r>
              <a:rPr lang="fr-FR"/>
              <a:t> Deuxième niveau</a:t>
            </a:r>
          </a:p>
          <a:p>
            <a:pPr lvl="2"/>
            <a:r>
              <a:rPr lang="fr-FR"/>
              <a:t>Troisième niveau</a:t>
            </a:r>
          </a:p>
        </p:txBody>
      </p:sp>
    </p:spTree>
    <p:extLst>
      <p:ext uri="{BB962C8B-B14F-4D97-AF65-F5344CB8AC3E}">
        <p14:creationId xmlns:p14="http://schemas.microsoft.com/office/powerpoint/2010/main" val="258582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texte 2">
    <p:spTree>
      <p:nvGrpSpPr>
        <p:cNvPr id="1" name=""/>
        <p:cNvGrpSpPr/>
        <p:nvPr/>
      </p:nvGrpSpPr>
      <p:grpSpPr>
        <a:xfrm>
          <a:off x="0" y="0"/>
          <a:ext cx="0" cy="0"/>
          <a:chOff x="0" y="0"/>
          <a:chExt cx="0" cy="0"/>
        </a:xfrm>
      </p:grpSpPr>
      <p:sp>
        <p:nvSpPr>
          <p:cNvPr id="16" name="AutoShape 3">
            <a:extLst>
              <a:ext uri="{FF2B5EF4-FFF2-40B4-BE49-F238E27FC236}">
                <a16:creationId xmlns:a16="http://schemas.microsoft.com/office/drawing/2014/main" id="{5B04D1DC-C55C-3D40-A582-D55D170AB356}"/>
              </a:ext>
            </a:extLst>
          </p:cNvPr>
          <p:cNvSpPr/>
          <p:nvPr userDrawn="1"/>
        </p:nvSpPr>
        <p:spPr>
          <a:xfrm>
            <a:off x="1441379" y="2150686"/>
            <a:ext cx="841680" cy="0"/>
          </a:xfrm>
          <a:prstGeom prst="line">
            <a:avLst/>
          </a:prstGeom>
          <a:ln w="95250" cap="flat">
            <a:solidFill>
              <a:srgbClr val="A41924"/>
            </a:solidFill>
            <a:prstDash val="solid"/>
            <a:headEnd type="none" w="sm" len="sm"/>
            <a:tailEnd type="none" w="sm" len="sm"/>
          </a:ln>
        </p:spPr>
      </p:sp>
      <p:sp>
        <p:nvSpPr>
          <p:cNvPr id="17" name="Freeform 4">
            <a:extLst>
              <a:ext uri="{FF2B5EF4-FFF2-40B4-BE49-F238E27FC236}">
                <a16:creationId xmlns:a16="http://schemas.microsoft.com/office/drawing/2014/main" id="{D9677877-51F6-9D4B-9FDE-BAA689F74E73}"/>
              </a:ext>
            </a:extLst>
          </p:cNvPr>
          <p:cNvSpPr/>
          <p:nvPr userDrawn="1"/>
        </p:nvSpPr>
        <p:spPr>
          <a:xfrm>
            <a:off x="0" y="3603521"/>
            <a:ext cx="917712" cy="1068660"/>
          </a:xfrm>
          <a:custGeom>
            <a:avLst/>
            <a:gdLst/>
            <a:ahLst/>
            <a:cxnLst/>
            <a:rect l="l" t="t" r="r" b="b"/>
            <a:pathLst>
              <a:path w="917712" h="1068660">
                <a:moveTo>
                  <a:pt x="0" y="0"/>
                </a:moveTo>
                <a:lnTo>
                  <a:pt x="917712" y="0"/>
                </a:lnTo>
                <a:lnTo>
                  <a:pt x="917712" y="1068659"/>
                </a:lnTo>
                <a:lnTo>
                  <a:pt x="0" y="1068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8" name="Group 5">
            <a:extLst>
              <a:ext uri="{FF2B5EF4-FFF2-40B4-BE49-F238E27FC236}">
                <a16:creationId xmlns:a16="http://schemas.microsoft.com/office/drawing/2014/main" id="{BB422BE7-8593-DB4F-B251-23ADA45F6FD3}"/>
              </a:ext>
            </a:extLst>
          </p:cNvPr>
          <p:cNvGrpSpPr/>
          <p:nvPr userDrawn="1"/>
        </p:nvGrpSpPr>
        <p:grpSpPr>
          <a:xfrm>
            <a:off x="12822381" y="0"/>
            <a:ext cx="5465619" cy="10287000"/>
            <a:chOff x="0" y="0"/>
            <a:chExt cx="846767" cy="1593725"/>
          </a:xfrm>
        </p:grpSpPr>
        <p:sp>
          <p:nvSpPr>
            <p:cNvPr id="19" name="Freeform 6">
              <a:extLst>
                <a:ext uri="{FF2B5EF4-FFF2-40B4-BE49-F238E27FC236}">
                  <a16:creationId xmlns:a16="http://schemas.microsoft.com/office/drawing/2014/main" id="{2F431876-A6AD-224E-9C89-9FC77E3AD972}"/>
                </a:ext>
              </a:extLst>
            </p:cNvPr>
            <p:cNvSpPr/>
            <p:nvPr/>
          </p:nvSpPr>
          <p:spPr>
            <a:xfrm>
              <a:off x="0" y="0"/>
              <a:ext cx="846767" cy="1593725"/>
            </a:xfrm>
            <a:custGeom>
              <a:avLst/>
              <a:gdLst/>
              <a:ahLst/>
              <a:cxnLst/>
              <a:rect l="l" t="t" r="r" b="b"/>
              <a:pathLst>
                <a:path w="846767" h="1593725">
                  <a:moveTo>
                    <a:pt x="0" y="0"/>
                  </a:moveTo>
                  <a:lnTo>
                    <a:pt x="846767" y="0"/>
                  </a:lnTo>
                  <a:lnTo>
                    <a:pt x="846767" y="1593725"/>
                  </a:lnTo>
                  <a:lnTo>
                    <a:pt x="0" y="1593725"/>
                  </a:lnTo>
                  <a:close/>
                </a:path>
              </a:pathLst>
            </a:custGeom>
            <a:blipFill>
              <a:blip r:embed="rId4"/>
              <a:stretch>
                <a:fillRect l="-65568" r="-116750"/>
              </a:stretch>
            </a:blipFill>
          </p:spPr>
        </p:sp>
      </p:grpSp>
      <p:sp>
        <p:nvSpPr>
          <p:cNvPr id="22" name="AutoShape 9">
            <a:extLst>
              <a:ext uri="{FF2B5EF4-FFF2-40B4-BE49-F238E27FC236}">
                <a16:creationId xmlns:a16="http://schemas.microsoft.com/office/drawing/2014/main" id="{7961578B-8BC8-0548-AAE2-1DB1C0F20915}"/>
              </a:ext>
            </a:extLst>
          </p:cNvPr>
          <p:cNvSpPr/>
          <p:nvPr userDrawn="1"/>
        </p:nvSpPr>
        <p:spPr>
          <a:xfrm>
            <a:off x="1028700" y="9409769"/>
            <a:ext cx="15082473" cy="0"/>
          </a:xfrm>
          <a:prstGeom prst="line">
            <a:avLst/>
          </a:prstGeom>
          <a:ln w="38100" cap="flat">
            <a:solidFill>
              <a:srgbClr val="A41924"/>
            </a:solidFill>
            <a:prstDash val="solid"/>
            <a:headEnd type="none" w="sm" len="sm"/>
            <a:tailEnd type="none" w="sm" len="sm"/>
          </a:ln>
        </p:spPr>
      </p:sp>
      <p:sp>
        <p:nvSpPr>
          <p:cNvPr id="23" name="Freeform 10">
            <a:extLst>
              <a:ext uri="{FF2B5EF4-FFF2-40B4-BE49-F238E27FC236}">
                <a16:creationId xmlns:a16="http://schemas.microsoft.com/office/drawing/2014/main" id="{9CFF4EA5-3382-9643-9798-3ADF958D95DC}"/>
              </a:ext>
            </a:extLst>
          </p:cNvPr>
          <p:cNvSpPr/>
          <p:nvPr userDrawn="1"/>
        </p:nvSpPr>
        <p:spPr>
          <a:xfrm rot="5400000">
            <a:off x="10411688" y="2410690"/>
            <a:ext cx="10287002" cy="5465619"/>
          </a:xfrm>
          <a:custGeom>
            <a:avLst/>
            <a:gdLst/>
            <a:ahLst/>
            <a:cxnLst/>
            <a:rect l="l" t="t" r="r" b="b"/>
            <a:pathLst>
              <a:path w="12358893" h="8052448">
                <a:moveTo>
                  <a:pt x="0" y="0"/>
                </a:moveTo>
                <a:lnTo>
                  <a:pt x="12358894" y="0"/>
                </a:lnTo>
                <a:lnTo>
                  <a:pt x="12358894" y="8052449"/>
                </a:lnTo>
                <a:lnTo>
                  <a:pt x="0" y="8052449"/>
                </a:lnTo>
                <a:lnTo>
                  <a:pt x="0" y="0"/>
                </a:lnTo>
                <a:close/>
              </a:path>
            </a:pathLst>
          </a:custGeom>
          <a:blipFill>
            <a:blip r:embed="rId5">
              <a:alphaModFix amt="90000"/>
              <a:extLst>
                <a:ext uri="{96DAC541-7B7A-43D3-8B79-37D633B846F1}">
                  <asvg:svgBlip xmlns:asvg="http://schemas.microsoft.com/office/drawing/2016/SVG/main" r:embed="rId6"/>
                </a:ext>
              </a:extLst>
            </a:blip>
            <a:stretch>
              <a:fillRect t="-14453" r="-16121" b="-63770"/>
            </a:stretch>
          </a:blipFill>
        </p:spPr>
      </p:sp>
      <p:sp>
        <p:nvSpPr>
          <p:cNvPr id="24" name="Freeform 11">
            <a:extLst>
              <a:ext uri="{FF2B5EF4-FFF2-40B4-BE49-F238E27FC236}">
                <a16:creationId xmlns:a16="http://schemas.microsoft.com/office/drawing/2014/main" id="{1C5AC629-E2F0-6840-B57B-649A203925DD}"/>
              </a:ext>
            </a:extLst>
          </p:cNvPr>
          <p:cNvSpPr/>
          <p:nvPr userDrawn="1"/>
        </p:nvSpPr>
        <p:spPr>
          <a:xfrm>
            <a:off x="16111173" y="302854"/>
            <a:ext cx="1918563" cy="1918563"/>
          </a:xfrm>
          <a:custGeom>
            <a:avLst/>
            <a:gdLst/>
            <a:ahLst/>
            <a:cxnLst/>
            <a:rect l="l" t="t" r="r" b="b"/>
            <a:pathLst>
              <a:path w="1918563" h="1918563">
                <a:moveTo>
                  <a:pt x="0" y="0"/>
                </a:moveTo>
                <a:lnTo>
                  <a:pt x="1918563" y="0"/>
                </a:lnTo>
                <a:lnTo>
                  <a:pt x="1918563" y="1918563"/>
                </a:lnTo>
                <a:lnTo>
                  <a:pt x="0" y="1918563"/>
                </a:lnTo>
                <a:lnTo>
                  <a:pt x="0" y="0"/>
                </a:lnTo>
                <a:close/>
              </a:path>
            </a:pathLst>
          </a:custGeom>
          <a:blipFill>
            <a:blip r:embed="rId7"/>
            <a:stretch>
              <a:fillRect/>
            </a:stretch>
          </a:blipFill>
        </p:spPr>
      </p:sp>
      <p:sp>
        <p:nvSpPr>
          <p:cNvPr id="25" name="TextBox 12">
            <a:extLst>
              <a:ext uri="{FF2B5EF4-FFF2-40B4-BE49-F238E27FC236}">
                <a16:creationId xmlns:a16="http://schemas.microsoft.com/office/drawing/2014/main" id="{94D7279A-2235-8142-8C2A-35ADA8CBE0CE}"/>
              </a:ext>
            </a:extLst>
          </p:cNvPr>
          <p:cNvSpPr txBox="1"/>
          <p:nvPr userDrawn="1"/>
        </p:nvSpPr>
        <p:spPr>
          <a:xfrm>
            <a:off x="277647" y="9661829"/>
            <a:ext cx="4388715" cy="409594"/>
          </a:xfrm>
          <a:prstGeom prst="rect">
            <a:avLst/>
          </a:prstGeom>
        </p:spPr>
        <p:txBody>
          <a:bodyPr lIns="0" tIns="0" rIns="0" bIns="0" rtlCol="0" anchor="t">
            <a:spAutoFit/>
          </a:bodyPr>
          <a:lstStyle/>
          <a:p>
            <a:pPr algn="ctr">
              <a:lnSpc>
                <a:spcPts val="3000"/>
              </a:lnSpc>
            </a:pPr>
            <a:r>
              <a:rPr lang="en-US" sz="3000">
                <a:solidFill>
                  <a:srgbClr val="A41924"/>
                </a:solidFill>
                <a:latin typeface="Oswald Bold"/>
              </a:rPr>
              <a:t>OCCITANIE.FFJUDO.COM</a:t>
            </a:r>
          </a:p>
        </p:txBody>
      </p:sp>
      <p:sp>
        <p:nvSpPr>
          <p:cNvPr id="12" name="Titre 14">
            <a:extLst>
              <a:ext uri="{FF2B5EF4-FFF2-40B4-BE49-F238E27FC236}">
                <a16:creationId xmlns:a16="http://schemas.microsoft.com/office/drawing/2014/main" id="{5136F16F-6FD2-134A-B0B9-5A1F9D82DF28}"/>
              </a:ext>
            </a:extLst>
          </p:cNvPr>
          <p:cNvSpPr>
            <a:spLocks noGrp="1"/>
          </p:cNvSpPr>
          <p:nvPr>
            <p:ph type="title" hasCustomPrompt="1"/>
          </p:nvPr>
        </p:nvSpPr>
        <p:spPr>
          <a:xfrm>
            <a:off x="1305973" y="297103"/>
            <a:ext cx="15773400" cy="1989137"/>
          </a:xfrm>
        </p:spPr>
        <p:txBody>
          <a:bodyPr>
            <a:normAutofit/>
          </a:bodyPr>
          <a:lstStyle>
            <a:lvl1pPr>
              <a:defRPr sz="7200" b="1">
                <a:solidFill>
                  <a:srgbClr val="5080B8"/>
                </a:solidFill>
                <a:latin typeface="Oswald" panose="02000503000000000000" pitchFamily="2" charset="0"/>
              </a:defRPr>
            </a:lvl1pPr>
          </a:lstStyle>
          <a:p>
            <a:r>
              <a:rPr lang="fr-FR"/>
              <a:t>Titre</a:t>
            </a:r>
          </a:p>
        </p:txBody>
      </p:sp>
      <p:sp>
        <p:nvSpPr>
          <p:cNvPr id="15" name="Espace réservé du contenu 2">
            <a:extLst>
              <a:ext uri="{FF2B5EF4-FFF2-40B4-BE49-F238E27FC236}">
                <a16:creationId xmlns:a16="http://schemas.microsoft.com/office/drawing/2014/main" id="{76FD7709-BF69-124F-AFD6-3E1C3967EE52}"/>
              </a:ext>
            </a:extLst>
          </p:cNvPr>
          <p:cNvSpPr>
            <a:spLocks noGrp="1"/>
          </p:cNvSpPr>
          <p:nvPr>
            <p:ph idx="1"/>
          </p:nvPr>
        </p:nvSpPr>
        <p:spPr>
          <a:xfrm>
            <a:off x="1257300" y="2738438"/>
            <a:ext cx="11176818" cy="6527800"/>
          </a:xfrm>
        </p:spPr>
        <p:txBody>
          <a:bodyPr>
            <a:normAutofit/>
          </a:bodyPr>
          <a:lstStyle>
            <a:lvl1pPr marL="457200" indent="-457200">
              <a:buFont typeface="Wingdings" pitchFamily="2" charset="2"/>
              <a:buChar char="Ø"/>
              <a:defRPr sz="3600"/>
            </a:lvl1pPr>
            <a:lvl2pPr marL="685800" indent="-228600">
              <a:buFont typeface="Courier New" panose="02070309020205020404" pitchFamily="49" charset="0"/>
              <a:buChar char="o"/>
              <a:defRPr sz="3200"/>
            </a:lvl2pPr>
            <a:lvl3pPr marL="1143000" indent="-228600">
              <a:buFont typeface="Wingdings" pitchFamily="2" charset="2"/>
              <a:buChar char="§"/>
              <a:defRPr sz="2800"/>
            </a:lvl3pPr>
          </a:lstStyle>
          <a:p>
            <a:r>
              <a:rPr lang="fr-FR"/>
              <a:t>Modifier les styles du texte du masque</a:t>
            </a:r>
          </a:p>
          <a:p>
            <a:pPr lvl="1"/>
            <a:r>
              <a:rPr lang="fr-FR"/>
              <a:t> Deuxième niveau</a:t>
            </a:r>
          </a:p>
          <a:p>
            <a:pPr lvl="2"/>
            <a:r>
              <a:rPr lang="fr-FR"/>
              <a:t>Troisième niveau</a:t>
            </a:r>
          </a:p>
        </p:txBody>
      </p:sp>
    </p:spTree>
    <p:extLst>
      <p:ext uri="{BB962C8B-B14F-4D97-AF65-F5344CB8AC3E}">
        <p14:creationId xmlns:p14="http://schemas.microsoft.com/office/powerpoint/2010/main" val="290762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 3">
    <p:spTree>
      <p:nvGrpSpPr>
        <p:cNvPr id="1" name=""/>
        <p:cNvGrpSpPr/>
        <p:nvPr/>
      </p:nvGrpSpPr>
      <p:grpSpPr>
        <a:xfrm>
          <a:off x="0" y="0"/>
          <a:ext cx="0" cy="0"/>
          <a:chOff x="0" y="0"/>
          <a:chExt cx="0" cy="0"/>
        </a:xfrm>
      </p:grpSpPr>
      <p:grpSp>
        <p:nvGrpSpPr>
          <p:cNvPr id="6" name="Group 9">
            <a:extLst>
              <a:ext uri="{FF2B5EF4-FFF2-40B4-BE49-F238E27FC236}">
                <a16:creationId xmlns:a16="http://schemas.microsoft.com/office/drawing/2014/main" id="{91110E2A-FCAD-564D-A0D8-F071B95A21A0}"/>
              </a:ext>
            </a:extLst>
          </p:cNvPr>
          <p:cNvGrpSpPr/>
          <p:nvPr userDrawn="1"/>
        </p:nvGrpSpPr>
        <p:grpSpPr>
          <a:xfrm>
            <a:off x="-29935" y="0"/>
            <a:ext cx="3471379" cy="10287000"/>
            <a:chOff x="241763" y="0"/>
            <a:chExt cx="534465" cy="1593725"/>
          </a:xfrm>
        </p:grpSpPr>
        <p:sp>
          <p:nvSpPr>
            <p:cNvPr id="7" name="Freeform 10">
              <a:extLst>
                <a:ext uri="{FF2B5EF4-FFF2-40B4-BE49-F238E27FC236}">
                  <a16:creationId xmlns:a16="http://schemas.microsoft.com/office/drawing/2014/main" id="{A08AEAE1-4882-AA45-814C-F112D1FE2ADB}"/>
                </a:ext>
              </a:extLst>
            </p:cNvPr>
            <p:cNvSpPr/>
            <p:nvPr/>
          </p:nvSpPr>
          <p:spPr>
            <a:xfrm>
              <a:off x="241763" y="0"/>
              <a:ext cx="534465" cy="1593725"/>
            </a:xfrm>
            <a:custGeom>
              <a:avLst/>
              <a:gdLst/>
              <a:ahLst/>
              <a:cxnLst/>
              <a:rect l="l" t="t" r="r" b="b"/>
              <a:pathLst>
                <a:path w="898157" h="1593725">
                  <a:moveTo>
                    <a:pt x="0" y="0"/>
                  </a:moveTo>
                  <a:lnTo>
                    <a:pt x="898157" y="0"/>
                  </a:lnTo>
                  <a:lnTo>
                    <a:pt x="898157" y="1593725"/>
                  </a:lnTo>
                  <a:lnTo>
                    <a:pt x="0" y="1593725"/>
                  </a:lnTo>
                  <a:close/>
                </a:path>
              </a:pathLst>
            </a:custGeom>
            <a:blipFill>
              <a:blip r:embed="rId2"/>
              <a:stretch>
                <a:fillRect l="-178154" r="-169130"/>
              </a:stretch>
            </a:blipFill>
          </p:spPr>
        </p:sp>
      </p:grpSp>
      <p:sp>
        <p:nvSpPr>
          <p:cNvPr id="8" name="Freeform 20">
            <a:extLst>
              <a:ext uri="{FF2B5EF4-FFF2-40B4-BE49-F238E27FC236}">
                <a16:creationId xmlns:a16="http://schemas.microsoft.com/office/drawing/2014/main" id="{9E18754D-ED83-F641-9F9F-10DE660FDABA}"/>
              </a:ext>
            </a:extLst>
          </p:cNvPr>
          <p:cNvSpPr/>
          <p:nvPr userDrawn="1"/>
        </p:nvSpPr>
        <p:spPr>
          <a:xfrm rot="5400000">
            <a:off x="-3469912" y="3418032"/>
            <a:ext cx="10351331" cy="3450935"/>
          </a:xfrm>
          <a:custGeom>
            <a:avLst/>
            <a:gdLst/>
            <a:ahLst/>
            <a:cxnLst/>
            <a:rect l="l" t="t" r="r" b="b"/>
            <a:pathLst>
              <a:path w="12358893" h="8052448">
                <a:moveTo>
                  <a:pt x="0" y="0"/>
                </a:moveTo>
                <a:lnTo>
                  <a:pt x="12358893" y="0"/>
                </a:lnTo>
                <a:lnTo>
                  <a:pt x="12358893" y="8052448"/>
                </a:lnTo>
                <a:lnTo>
                  <a:pt x="0" y="8052448"/>
                </a:lnTo>
                <a:lnTo>
                  <a:pt x="0" y="0"/>
                </a:lnTo>
                <a:close/>
              </a:path>
            </a:pathLst>
          </a:custGeom>
          <a:blipFill>
            <a:blip r:embed="rId3">
              <a:alphaModFix amt="90000"/>
              <a:extLst>
                <a:ext uri="{96DAC541-7B7A-43D3-8B79-37D633B846F1}">
                  <asvg:svgBlip xmlns:asvg="http://schemas.microsoft.com/office/drawing/2016/SVG/main" r:embed="rId4"/>
                </a:ext>
              </a:extLst>
            </a:blip>
            <a:stretch>
              <a:fillRect t="-14453" r="-16121" b="-63770"/>
            </a:stretch>
          </a:blipFill>
        </p:spPr>
        <p:txBody>
          <a:bodyPr/>
          <a:lstStyle/>
          <a:p>
            <a:endParaRPr lang="fr-FR"/>
          </a:p>
        </p:txBody>
      </p:sp>
      <p:sp>
        <p:nvSpPr>
          <p:cNvPr id="9" name="AutoShape 3">
            <a:extLst>
              <a:ext uri="{FF2B5EF4-FFF2-40B4-BE49-F238E27FC236}">
                <a16:creationId xmlns:a16="http://schemas.microsoft.com/office/drawing/2014/main" id="{6E1EE597-94D0-6A44-ACEA-5848ACD9DD63}"/>
              </a:ext>
            </a:extLst>
          </p:cNvPr>
          <p:cNvSpPr/>
          <p:nvPr userDrawn="1"/>
        </p:nvSpPr>
        <p:spPr>
          <a:xfrm>
            <a:off x="1028700" y="9390719"/>
            <a:ext cx="15082473" cy="0"/>
          </a:xfrm>
          <a:prstGeom prst="line">
            <a:avLst/>
          </a:prstGeom>
          <a:ln w="38100" cap="flat">
            <a:solidFill>
              <a:srgbClr val="A41924"/>
            </a:solidFill>
            <a:prstDash val="solid"/>
            <a:headEnd type="none" w="sm" len="sm"/>
            <a:tailEnd type="none" w="sm" len="sm"/>
          </a:ln>
        </p:spPr>
      </p:sp>
      <p:sp>
        <p:nvSpPr>
          <p:cNvPr id="10" name="AutoShape 4">
            <a:extLst>
              <a:ext uri="{FF2B5EF4-FFF2-40B4-BE49-F238E27FC236}">
                <a16:creationId xmlns:a16="http://schemas.microsoft.com/office/drawing/2014/main" id="{EB282F56-C243-6247-B39B-BB7076FA78C3}"/>
              </a:ext>
            </a:extLst>
          </p:cNvPr>
          <p:cNvSpPr/>
          <p:nvPr userDrawn="1"/>
        </p:nvSpPr>
        <p:spPr>
          <a:xfrm>
            <a:off x="16111173" y="1866900"/>
            <a:ext cx="841680" cy="0"/>
          </a:xfrm>
          <a:prstGeom prst="line">
            <a:avLst/>
          </a:prstGeom>
          <a:ln w="95250" cap="flat">
            <a:solidFill>
              <a:srgbClr val="A41924"/>
            </a:solidFill>
            <a:prstDash val="solid"/>
            <a:headEnd type="none" w="sm" len="sm"/>
            <a:tailEnd type="none" w="sm" len="sm"/>
          </a:ln>
        </p:spPr>
      </p:sp>
      <p:sp>
        <p:nvSpPr>
          <p:cNvPr id="11" name="TextBox 9">
            <a:extLst>
              <a:ext uri="{FF2B5EF4-FFF2-40B4-BE49-F238E27FC236}">
                <a16:creationId xmlns:a16="http://schemas.microsoft.com/office/drawing/2014/main" id="{3F2DC9C3-72E3-1846-9531-178CB231BAEF}"/>
              </a:ext>
            </a:extLst>
          </p:cNvPr>
          <p:cNvSpPr txBox="1"/>
          <p:nvPr userDrawn="1"/>
        </p:nvSpPr>
        <p:spPr>
          <a:xfrm>
            <a:off x="12877800" y="9718436"/>
            <a:ext cx="4388715" cy="409594"/>
          </a:xfrm>
          <a:prstGeom prst="rect">
            <a:avLst/>
          </a:prstGeom>
        </p:spPr>
        <p:txBody>
          <a:bodyPr lIns="0" tIns="0" rIns="0" bIns="0" rtlCol="0" anchor="t">
            <a:spAutoFit/>
          </a:bodyPr>
          <a:lstStyle/>
          <a:p>
            <a:pPr algn="ctr">
              <a:lnSpc>
                <a:spcPts val="3000"/>
              </a:lnSpc>
            </a:pPr>
            <a:r>
              <a:rPr lang="en-US" sz="3000">
                <a:solidFill>
                  <a:srgbClr val="A41924"/>
                </a:solidFill>
                <a:latin typeface="Oswald Bold"/>
              </a:rPr>
              <a:t>OCCITANIE.FFJUDO.COM</a:t>
            </a:r>
          </a:p>
        </p:txBody>
      </p:sp>
      <p:sp>
        <p:nvSpPr>
          <p:cNvPr id="12" name="Titre 14">
            <a:extLst>
              <a:ext uri="{FF2B5EF4-FFF2-40B4-BE49-F238E27FC236}">
                <a16:creationId xmlns:a16="http://schemas.microsoft.com/office/drawing/2014/main" id="{BBC3A8B8-8E2E-2A4F-9A32-3873CDA647B6}"/>
              </a:ext>
            </a:extLst>
          </p:cNvPr>
          <p:cNvSpPr>
            <a:spLocks noGrp="1"/>
          </p:cNvSpPr>
          <p:nvPr>
            <p:ph type="title" hasCustomPrompt="1"/>
          </p:nvPr>
        </p:nvSpPr>
        <p:spPr>
          <a:xfrm>
            <a:off x="3657599" y="297103"/>
            <a:ext cx="13421773" cy="1989137"/>
          </a:xfrm>
        </p:spPr>
        <p:txBody>
          <a:bodyPr>
            <a:normAutofit/>
          </a:bodyPr>
          <a:lstStyle>
            <a:lvl1pPr algn="r">
              <a:defRPr sz="7200" b="1">
                <a:solidFill>
                  <a:srgbClr val="5080B8"/>
                </a:solidFill>
                <a:latin typeface="Oswald" panose="02000503000000000000" pitchFamily="2" charset="0"/>
              </a:defRPr>
            </a:lvl1pPr>
          </a:lstStyle>
          <a:p>
            <a:r>
              <a:rPr lang="fr-FR"/>
              <a:t>Titre</a:t>
            </a:r>
          </a:p>
        </p:txBody>
      </p:sp>
      <p:sp>
        <p:nvSpPr>
          <p:cNvPr id="13" name="Espace réservé du contenu 2">
            <a:extLst>
              <a:ext uri="{FF2B5EF4-FFF2-40B4-BE49-F238E27FC236}">
                <a16:creationId xmlns:a16="http://schemas.microsoft.com/office/drawing/2014/main" id="{1853488C-DF00-1B42-A054-DFE530F9ED76}"/>
              </a:ext>
            </a:extLst>
          </p:cNvPr>
          <p:cNvSpPr>
            <a:spLocks noGrp="1"/>
          </p:cNvSpPr>
          <p:nvPr>
            <p:ph idx="1"/>
          </p:nvPr>
        </p:nvSpPr>
        <p:spPr>
          <a:xfrm>
            <a:off x="3657600" y="2738438"/>
            <a:ext cx="13295253" cy="6527800"/>
          </a:xfrm>
        </p:spPr>
        <p:txBody>
          <a:bodyPr>
            <a:normAutofit/>
          </a:bodyPr>
          <a:lstStyle>
            <a:lvl1pPr marL="457200" indent="-457200">
              <a:buFont typeface="Wingdings" pitchFamily="2" charset="2"/>
              <a:buChar char="Ø"/>
              <a:defRPr sz="3600"/>
            </a:lvl1pPr>
            <a:lvl2pPr marL="685800" indent="-228600">
              <a:buFont typeface="Courier New" panose="02070309020205020404" pitchFamily="49" charset="0"/>
              <a:buChar char="o"/>
              <a:defRPr sz="3200"/>
            </a:lvl2pPr>
            <a:lvl3pPr marL="1143000" indent="-228600">
              <a:buFont typeface="Wingdings" pitchFamily="2" charset="2"/>
              <a:buChar char="§"/>
              <a:defRPr sz="2800"/>
            </a:lvl3pPr>
          </a:lstStyle>
          <a:p>
            <a:r>
              <a:rPr lang="fr-FR"/>
              <a:t>Modifier les styles du texte du masque</a:t>
            </a:r>
          </a:p>
          <a:p>
            <a:pPr lvl="1"/>
            <a:r>
              <a:rPr lang="fr-FR"/>
              <a:t> Deuxième niveau</a:t>
            </a:r>
          </a:p>
          <a:p>
            <a:pPr lvl="2"/>
            <a:r>
              <a:rPr lang="fr-FR"/>
              <a:t>Troisième niveau</a:t>
            </a:r>
          </a:p>
        </p:txBody>
      </p:sp>
      <p:sp>
        <p:nvSpPr>
          <p:cNvPr id="14" name="Freeform 7">
            <a:extLst>
              <a:ext uri="{FF2B5EF4-FFF2-40B4-BE49-F238E27FC236}">
                <a16:creationId xmlns:a16="http://schemas.microsoft.com/office/drawing/2014/main" id="{D5D91E79-2EFB-B44C-9F2D-CB243D0F9D54}"/>
              </a:ext>
            </a:extLst>
          </p:cNvPr>
          <p:cNvSpPr/>
          <p:nvPr userDrawn="1"/>
        </p:nvSpPr>
        <p:spPr>
          <a:xfrm>
            <a:off x="626860" y="268296"/>
            <a:ext cx="2116340" cy="2208204"/>
          </a:xfrm>
          <a:custGeom>
            <a:avLst/>
            <a:gdLst/>
            <a:ahLst/>
            <a:cxnLst/>
            <a:rect l="l" t="t" r="r" b="b"/>
            <a:pathLst>
              <a:path w="1918563" h="1918563">
                <a:moveTo>
                  <a:pt x="0" y="0"/>
                </a:moveTo>
                <a:lnTo>
                  <a:pt x="1918563" y="0"/>
                </a:lnTo>
                <a:lnTo>
                  <a:pt x="1918563" y="1918563"/>
                </a:lnTo>
                <a:lnTo>
                  <a:pt x="0" y="1918563"/>
                </a:lnTo>
                <a:lnTo>
                  <a:pt x="0" y="0"/>
                </a:lnTo>
                <a:close/>
              </a:path>
            </a:pathLst>
          </a:custGeom>
          <a:blipFill>
            <a:blip r:embed="rId5"/>
            <a:stretch>
              <a:fillRect/>
            </a:stretch>
          </a:blipFill>
        </p:spPr>
      </p:sp>
    </p:spTree>
    <p:extLst>
      <p:ext uri="{BB962C8B-B14F-4D97-AF65-F5344CB8AC3E}">
        <p14:creationId xmlns:p14="http://schemas.microsoft.com/office/powerpoint/2010/main" val="390161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03DAF388-8352-2443-BE40-07B308CAABFC}"/>
              </a:ext>
            </a:extLst>
          </p:cNvPr>
          <p:cNvSpPr/>
          <p:nvPr userDrawn="1"/>
        </p:nvSpPr>
        <p:spPr>
          <a:xfrm>
            <a:off x="15982041" y="-128827"/>
            <a:ext cx="2352552" cy="10415827"/>
          </a:xfrm>
          <a:prstGeom prst="rect">
            <a:avLst/>
          </a:prstGeom>
          <a:solidFill>
            <a:srgbClr val="5080B8"/>
          </a:solidFill>
        </p:spPr>
      </p:sp>
      <p:sp>
        <p:nvSpPr>
          <p:cNvPr id="7" name="AutoShape 3">
            <a:extLst>
              <a:ext uri="{FF2B5EF4-FFF2-40B4-BE49-F238E27FC236}">
                <a16:creationId xmlns:a16="http://schemas.microsoft.com/office/drawing/2014/main" id="{AE4877F2-3686-FD47-A5E6-E254CA690C49}"/>
              </a:ext>
            </a:extLst>
          </p:cNvPr>
          <p:cNvSpPr/>
          <p:nvPr userDrawn="1"/>
        </p:nvSpPr>
        <p:spPr>
          <a:xfrm>
            <a:off x="1441379" y="2150686"/>
            <a:ext cx="841680" cy="0"/>
          </a:xfrm>
          <a:prstGeom prst="line">
            <a:avLst/>
          </a:prstGeom>
          <a:ln w="95250" cap="flat">
            <a:solidFill>
              <a:srgbClr val="A41924"/>
            </a:solidFill>
            <a:prstDash val="solid"/>
            <a:headEnd type="none" w="sm" len="sm"/>
            <a:tailEnd type="none" w="sm" len="sm"/>
          </a:ln>
        </p:spPr>
      </p:sp>
      <p:sp>
        <p:nvSpPr>
          <p:cNvPr id="8" name="Freeform 4">
            <a:extLst>
              <a:ext uri="{FF2B5EF4-FFF2-40B4-BE49-F238E27FC236}">
                <a16:creationId xmlns:a16="http://schemas.microsoft.com/office/drawing/2014/main" id="{83B384FF-F4D5-9E45-90B5-471F15E16943}"/>
              </a:ext>
            </a:extLst>
          </p:cNvPr>
          <p:cNvSpPr/>
          <p:nvPr userDrawn="1"/>
        </p:nvSpPr>
        <p:spPr>
          <a:xfrm>
            <a:off x="0" y="3603521"/>
            <a:ext cx="917712" cy="1068660"/>
          </a:xfrm>
          <a:custGeom>
            <a:avLst/>
            <a:gdLst/>
            <a:ahLst/>
            <a:cxnLst/>
            <a:rect l="l" t="t" r="r" b="b"/>
            <a:pathLst>
              <a:path w="917712" h="1068660">
                <a:moveTo>
                  <a:pt x="0" y="0"/>
                </a:moveTo>
                <a:lnTo>
                  <a:pt x="917712" y="0"/>
                </a:lnTo>
                <a:lnTo>
                  <a:pt x="917712" y="1068659"/>
                </a:lnTo>
                <a:lnTo>
                  <a:pt x="0" y="1068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AutoShape 5">
            <a:extLst>
              <a:ext uri="{FF2B5EF4-FFF2-40B4-BE49-F238E27FC236}">
                <a16:creationId xmlns:a16="http://schemas.microsoft.com/office/drawing/2014/main" id="{355A4B76-6140-244D-A667-0DE3193D2F49}"/>
              </a:ext>
            </a:extLst>
          </p:cNvPr>
          <p:cNvSpPr/>
          <p:nvPr userDrawn="1"/>
        </p:nvSpPr>
        <p:spPr>
          <a:xfrm>
            <a:off x="1028700" y="9409769"/>
            <a:ext cx="15082473" cy="0"/>
          </a:xfrm>
          <a:prstGeom prst="line">
            <a:avLst/>
          </a:prstGeom>
          <a:ln w="38100" cap="flat">
            <a:solidFill>
              <a:srgbClr val="A41924"/>
            </a:solidFill>
            <a:prstDash val="solid"/>
            <a:headEnd type="none" w="sm" len="sm"/>
            <a:tailEnd type="none" w="sm" len="sm"/>
          </a:ln>
        </p:spPr>
      </p:sp>
      <p:sp>
        <p:nvSpPr>
          <p:cNvPr id="10" name="Freeform 6">
            <a:extLst>
              <a:ext uri="{FF2B5EF4-FFF2-40B4-BE49-F238E27FC236}">
                <a16:creationId xmlns:a16="http://schemas.microsoft.com/office/drawing/2014/main" id="{1BEC31EE-3438-A64A-A2A4-0A563E28F2AC}"/>
              </a:ext>
            </a:extLst>
          </p:cNvPr>
          <p:cNvSpPr/>
          <p:nvPr userDrawn="1"/>
        </p:nvSpPr>
        <p:spPr>
          <a:xfrm>
            <a:off x="16199036" y="353522"/>
            <a:ext cx="1918563" cy="1918563"/>
          </a:xfrm>
          <a:custGeom>
            <a:avLst/>
            <a:gdLst/>
            <a:ahLst/>
            <a:cxnLst/>
            <a:rect l="l" t="t" r="r" b="b"/>
            <a:pathLst>
              <a:path w="1918563" h="1918563">
                <a:moveTo>
                  <a:pt x="0" y="0"/>
                </a:moveTo>
                <a:lnTo>
                  <a:pt x="1918562" y="0"/>
                </a:lnTo>
                <a:lnTo>
                  <a:pt x="1918562" y="1918562"/>
                </a:lnTo>
                <a:lnTo>
                  <a:pt x="0" y="1918562"/>
                </a:lnTo>
                <a:lnTo>
                  <a:pt x="0" y="0"/>
                </a:lnTo>
                <a:close/>
              </a:path>
            </a:pathLst>
          </a:custGeom>
          <a:blipFill>
            <a:blip r:embed="rId4"/>
            <a:stretch>
              <a:fillRect/>
            </a:stretch>
          </a:blipFill>
        </p:spPr>
      </p:sp>
      <p:sp>
        <p:nvSpPr>
          <p:cNvPr id="12" name="TextBox 9">
            <a:extLst>
              <a:ext uri="{FF2B5EF4-FFF2-40B4-BE49-F238E27FC236}">
                <a16:creationId xmlns:a16="http://schemas.microsoft.com/office/drawing/2014/main" id="{86FF8BF0-A592-C54D-92E7-DFEB01ABC920}"/>
              </a:ext>
            </a:extLst>
          </p:cNvPr>
          <p:cNvSpPr txBox="1"/>
          <p:nvPr userDrawn="1"/>
        </p:nvSpPr>
        <p:spPr>
          <a:xfrm>
            <a:off x="277647" y="9661829"/>
            <a:ext cx="4388715" cy="409594"/>
          </a:xfrm>
          <a:prstGeom prst="rect">
            <a:avLst/>
          </a:prstGeom>
        </p:spPr>
        <p:txBody>
          <a:bodyPr lIns="0" tIns="0" rIns="0" bIns="0" rtlCol="0" anchor="t">
            <a:spAutoFit/>
          </a:bodyPr>
          <a:lstStyle/>
          <a:p>
            <a:pPr algn="ctr">
              <a:lnSpc>
                <a:spcPts val="3000"/>
              </a:lnSpc>
            </a:pPr>
            <a:r>
              <a:rPr lang="en-US" sz="3000">
                <a:solidFill>
                  <a:srgbClr val="A41924"/>
                </a:solidFill>
                <a:latin typeface="Oswald Bold"/>
              </a:rPr>
              <a:t>OCCITANIE.FFJUDO.COM</a:t>
            </a:r>
          </a:p>
        </p:txBody>
      </p:sp>
      <p:sp>
        <p:nvSpPr>
          <p:cNvPr id="14" name="Titre 14">
            <a:extLst>
              <a:ext uri="{FF2B5EF4-FFF2-40B4-BE49-F238E27FC236}">
                <a16:creationId xmlns:a16="http://schemas.microsoft.com/office/drawing/2014/main" id="{1418A497-1222-B248-B981-B366E8DCF620}"/>
              </a:ext>
            </a:extLst>
          </p:cNvPr>
          <p:cNvSpPr>
            <a:spLocks noGrp="1"/>
          </p:cNvSpPr>
          <p:nvPr>
            <p:ph type="title" hasCustomPrompt="1"/>
          </p:nvPr>
        </p:nvSpPr>
        <p:spPr>
          <a:xfrm>
            <a:off x="1305973" y="297103"/>
            <a:ext cx="15773400" cy="1989137"/>
          </a:xfrm>
        </p:spPr>
        <p:txBody>
          <a:bodyPr>
            <a:normAutofit/>
          </a:bodyPr>
          <a:lstStyle>
            <a:lvl1pPr>
              <a:defRPr sz="7200" b="1">
                <a:solidFill>
                  <a:srgbClr val="5080B8"/>
                </a:solidFill>
                <a:latin typeface="Oswald" panose="02000503000000000000" pitchFamily="2" charset="0"/>
              </a:defRPr>
            </a:lvl1pPr>
          </a:lstStyle>
          <a:p>
            <a:r>
              <a:rPr lang="fr-FR"/>
              <a:t>Titre</a:t>
            </a:r>
          </a:p>
        </p:txBody>
      </p:sp>
      <p:sp>
        <p:nvSpPr>
          <p:cNvPr id="15" name="Espace réservé du contenu 2">
            <a:extLst>
              <a:ext uri="{FF2B5EF4-FFF2-40B4-BE49-F238E27FC236}">
                <a16:creationId xmlns:a16="http://schemas.microsoft.com/office/drawing/2014/main" id="{85A349F4-1F13-444A-AB2E-8A518B79B156}"/>
              </a:ext>
            </a:extLst>
          </p:cNvPr>
          <p:cNvSpPr>
            <a:spLocks noGrp="1"/>
          </p:cNvSpPr>
          <p:nvPr>
            <p:ph sz="half" idx="1"/>
          </p:nvPr>
        </p:nvSpPr>
        <p:spPr>
          <a:xfrm>
            <a:off x="1214528" y="2738438"/>
            <a:ext cx="14379252" cy="5794101"/>
          </a:xfrm>
          <a:prstGeom prst="rect">
            <a:avLst/>
          </a:prstGeom>
        </p:spPr>
        <p:txBody>
          <a:bodyPr/>
          <a:lstStyle/>
          <a:p>
            <a:endParaRPr lang="fr-FR"/>
          </a:p>
        </p:txBody>
      </p:sp>
    </p:spTree>
    <p:extLst>
      <p:ext uri="{BB962C8B-B14F-4D97-AF65-F5344CB8AC3E}">
        <p14:creationId xmlns:p14="http://schemas.microsoft.com/office/powerpoint/2010/main" val="149709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39672A-B548-764B-8ABF-F3E36150BE36}"/>
              </a:ext>
            </a:extLst>
          </p:cNvPr>
          <p:cNvSpPr>
            <a:spLocks noGrp="1"/>
          </p:cNvSpPr>
          <p:nvPr>
            <p:ph sz="half" idx="1" hasCustomPrompt="1"/>
          </p:nvPr>
        </p:nvSpPr>
        <p:spPr>
          <a:xfrm>
            <a:off x="1214528" y="2738438"/>
            <a:ext cx="6932631" cy="5794101"/>
          </a:xfrm>
          <a:prstGeom prst="rect">
            <a:avLst/>
          </a:prstGeom>
        </p:spPr>
        <p:txBody>
          <a:bodyPr/>
          <a:lstStyle>
            <a:lvl1pPr marL="228600" indent="-228600">
              <a:buFont typeface="Wingdings" pitchFamily="2" charset="2"/>
              <a:buChar char="Ø"/>
              <a:defRPr/>
            </a:lvl1pPr>
            <a:lvl2pPr marL="685800" indent="-228600">
              <a:buFont typeface="Courier New" panose="02070309020205020404" pitchFamily="49" charset="0"/>
              <a:buChar char="o"/>
              <a:defRPr/>
            </a:lvl2pPr>
            <a:lvl3pPr marL="1143000" indent="-228600">
              <a:buFont typeface="Wingdings" pitchFamily="2" charset="2"/>
              <a:buChar char="§"/>
              <a:defRPr/>
            </a:lvl3pPr>
          </a:lstStyle>
          <a:p>
            <a:r>
              <a:rPr lang="fr-FR"/>
              <a:t>Modifier les styles du texte du </a:t>
            </a:r>
            <a:r>
              <a:rPr lang="fr-FR" err="1"/>
              <a:t>masquE</a:t>
            </a:r>
            <a:endParaRPr lang="fr-FR"/>
          </a:p>
          <a:p>
            <a:pPr lvl="1"/>
            <a:r>
              <a:rPr lang="fr-FR"/>
              <a:t>Deuxième niveau</a:t>
            </a:r>
          </a:p>
          <a:p>
            <a:pPr lvl="2"/>
            <a:r>
              <a:rPr lang="fr-FR"/>
              <a:t>Troisième niveau</a:t>
            </a:r>
          </a:p>
        </p:txBody>
      </p:sp>
      <p:sp>
        <p:nvSpPr>
          <p:cNvPr id="4" name="Espace réservé du contenu 3">
            <a:extLst>
              <a:ext uri="{FF2B5EF4-FFF2-40B4-BE49-F238E27FC236}">
                <a16:creationId xmlns:a16="http://schemas.microsoft.com/office/drawing/2014/main" id="{268667A5-1DE3-B64C-8120-A906CC0DAA72}"/>
              </a:ext>
            </a:extLst>
          </p:cNvPr>
          <p:cNvSpPr>
            <a:spLocks noGrp="1"/>
          </p:cNvSpPr>
          <p:nvPr>
            <p:ph sz="half" idx="2" hasCustomPrompt="1"/>
          </p:nvPr>
        </p:nvSpPr>
        <p:spPr>
          <a:xfrm>
            <a:off x="8752594" y="2738438"/>
            <a:ext cx="6932631" cy="5794101"/>
          </a:xfrm>
          <a:prstGeom prst="rect">
            <a:avLst/>
          </a:prstGeom>
        </p:spPr>
        <p:txBody>
          <a:bodyPr/>
          <a:lstStyle>
            <a:lvl1pPr>
              <a:defRPr/>
            </a:lvl1pPr>
            <a:lvl2pPr>
              <a:defRPr/>
            </a:lvl2pPr>
            <a:lvl3pPr>
              <a:defRPr/>
            </a:lvl3pPr>
          </a:lstStyle>
          <a:p>
            <a:r>
              <a:rPr lang="fr-FR"/>
              <a:t>Modifier les styles du texte du </a:t>
            </a:r>
            <a:r>
              <a:rPr lang="fr-FR" err="1"/>
              <a:t>masquE</a:t>
            </a:r>
            <a:endParaRPr lang="fr-FR"/>
          </a:p>
          <a:p>
            <a:pPr lvl="1"/>
            <a:r>
              <a:rPr lang="fr-FR"/>
              <a:t>Deuxième niveau</a:t>
            </a:r>
          </a:p>
          <a:p>
            <a:pPr lvl="2"/>
            <a:r>
              <a:rPr lang="fr-FR"/>
              <a:t>Troisième niveau</a:t>
            </a:r>
          </a:p>
        </p:txBody>
      </p:sp>
      <p:sp>
        <p:nvSpPr>
          <p:cNvPr id="8" name="AutoShape 2">
            <a:extLst>
              <a:ext uri="{FF2B5EF4-FFF2-40B4-BE49-F238E27FC236}">
                <a16:creationId xmlns:a16="http://schemas.microsoft.com/office/drawing/2014/main" id="{A02CEB0C-0246-624A-ACCD-7F6D58DC6BFA}"/>
              </a:ext>
            </a:extLst>
          </p:cNvPr>
          <p:cNvSpPr/>
          <p:nvPr userDrawn="1"/>
        </p:nvSpPr>
        <p:spPr>
          <a:xfrm>
            <a:off x="15982041" y="-128827"/>
            <a:ext cx="2352552" cy="10415827"/>
          </a:xfrm>
          <a:prstGeom prst="rect">
            <a:avLst/>
          </a:prstGeom>
          <a:solidFill>
            <a:srgbClr val="5080B8"/>
          </a:solidFill>
        </p:spPr>
      </p:sp>
      <p:sp>
        <p:nvSpPr>
          <p:cNvPr id="9" name="AutoShape 3">
            <a:extLst>
              <a:ext uri="{FF2B5EF4-FFF2-40B4-BE49-F238E27FC236}">
                <a16:creationId xmlns:a16="http://schemas.microsoft.com/office/drawing/2014/main" id="{BE142F12-61DD-9F4F-A40E-8BFA8906A584}"/>
              </a:ext>
            </a:extLst>
          </p:cNvPr>
          <p:cNvSpPr/>
          <p:nvPr userDrawn="1"/>
        </p:nvSpPr>
        <p:spPr>
          <a:xfrm>
            <a:off x="1441379" y="2150686"/>
            <a:ext cx="841680" cy="0"/>
          </a:xfrm>
          <a:prstGeom prst="line">
            <a:avLst/>
          </a:prstGeom>
          <a:ln w="95250" cap="flat">
            <a:solidFill>
              <a:srgbClr val="A41924"/>
            </a:solidFill>
            <a:prstDash val="solid"/>
            <a:headEnd type="none" w="sm" len="sm"/>
            <a:tailEnd type="none" w="sm" len="sm"/>
          </a:ln>
        </p:spPr>
      </p:sp>
      <p:sp>
        <p:nvSpPr>
          <p:cNvPr id="10" name="Freeform 4">
            <a:extLst>
              <a:ext uri="{FF2B5EF4-FFF2-40B4-BE49-F238E27FC236}">
                <a16:creationId xmlns:a16="http://schemas.microsoft.com/office/drawing/2014/main" id="{B405DEDC-53D6-0C42-9E24-ABC7C1217D00}"/>
              </a:ext>
            </a:extLst>
          </p:cNvPr>
          <p:cNvSpPr/>
          <p:nvPr userDrawn="1"/>
        </p:nvSpPr>
        <p:spPr>
          <a:xfrm>
            <a:off x="0" y="3603521"/>
            <a:ext cx="917712" cy="1068660"/>
          </a:xfrm>
          <a:custGeom>
            <a:avLst/>
            <a:gdLst/>
            <a:ahLst/>
            <a:cxnLst/>
            <a:rect l="l" t="t" r="r" b="b"/>
            <a:pathLst>
              <a:path w="917712" h="1068660">
                <a:moveTo>
                  <a:pt x="0" y="0"/>
                </a:moveTo>
                <a:lnTo>
                  <a:pt x="917712" y="0"/>
                </a:lnTo>
                <a:lnTo>
                  <a:pt x="917712" y="1068659"/>
                </a:lnTo>
                <a:lnTo>
                  <a:pt x="0" y="1068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AutoShape 5">
            <a:extLst>
              <a:ext uri="{FF2B5EF4-FFF2-40B4-BE49-F238E27FC236}">
                <a16:creationId xmlns:a16="http://schemas.microsoft.com/office/drawing/2014/main" id="{AF339F3E-7817-6147-AAED-FE7B0056AF46}"/>
              </a:ext>
            </a:extLst>
          </p:cNvPr>
          <p:cNvSpPr/>
          <p:nvPr userDrawn="1"/>
        </p:nvSpPr>
        <p:spPr>
          <a:xfrm>
            <a:off x="1028700" y="9409769"/>
            <a:ext cx="15082473" cy="0"/>
          </a:xfrm>
          <a:prstGeom prst="line">
            <a:avLst/>
          </a:prstGeom>
          <a:ln w="38100" cap="flat">
            <a:solidFill>
              <a:srgbClr val="A41924"/>
            </a:solidFill>
            <a:prstDash val="solid"/>
            <a:headEnd type="none" w="sm" len="sm"/>
            <a:tailEnd type="none" w="sm" len="sm"/>
          </a:ln>
        </p:spPr>
      </p:sp>
      <p:sp>
        <p:nvSpPr>
          <p:cNvPr id="12" name="Freeform 6">
            <a:extLst>
              <a:ext uri="{FF2B5EF4-FFF2-40B4-BE49-F238E27FC236}">
                <a16:creationId xmlns:a16="http://schemas.microsoft.com/office/drawing/2014/main" id="{204A6B0F-0014-9A4A-906C-4ACA5B7CDDC3}"/>
              </a:ext>
            </a:extLst>
          </p:cNvPr>
          <p:cNvSpPr/>
          <p:nvPr userDrawn="1"/>
        </p:nvSpPr>
        <p:spPr>
          <a:xfrm>
            <a:off x="16199036" y="353522"/>
            <a:ext cx="1918563" cy="1918563"/>
          </a:xfrm>
          <a:custGeom>
            <a:avLst/>
            <a:gdLst/>
            <a:ahLst/>
            <a:cxnLst/>
            <a:rect l="l" t="t" r="r" b="b"/>
            <a:pathLst>
              <a:path w="1918563" h="1918563">
                <a:moveTo>
                  <a:pt x="0" y="0"/>
                </a:moveTo>
                <a:lnTo>
                  <a:pt x="1918562" y="0"/>
                </a:lnTo>
                <a:lnTo>
                  <a:pt x="1918562" y="1918562"/>
                </a:lnTo>
                <a:lnTo>
                  <a:pt x="0" y="1918562"/>
                </a:lnTo>
                <a:lnTo>
                  <a:pt x="0" y="0"/>
                </a:lnTo>
                <a:close/>
              </a:path>
            </a:pathLst>
          </a:custGeom>
          <a:blipFill>
            <a:blip r:embed="rId4"/>
            <a:stretch>
              <a:fillRect/>
            </a:stretch>
          </a:blipFill>
        </p:spPr>
      </p:sp>
      <p:sp>
        <p:nvSpPr>
          <p:cNvPr id="14" name="TextBox 9">
            <a:extLst>
              <a:ext uri="{FF2B5EF4-FFF2-40B4-BE49-F238E27FC236}">
                <a16:creationId xmlns:a16="http://schemas.microsoft.com/office/drawing/2014/main" id="{3920E320-6297-9A48-98A3-06AE6CA992F3}"/>
              </a:ext>
            </a:extLst>
          </p:cNvPr>
          <p:cNvSpPr txBox="1"/>
          <p:nvPr userDrawn="1"/>
        </p:nvSpPr>
        <p:spPr>
          <a:xfrm>
            <a:off x="277647" y="9661829"/>
            <a:ext cx="4388715" cy="409594"/>
          </a:xfrm>
          <a:prstGeom prst="rect">
            <a:avLst/>
          </a:prstGeom>
        </p:spPr>
        <p:txBody>
          <a:bodyPr lIns="0" tIns="0" rIns="0" bIns="0" rtlCol="0" anchor="t">
            <a:spAutoFit/>
          </a:bodyPr>
          <a:lstStyle/>
          <a:p>
            <a:pPr algn="ctr">
              <a:lnSpc>
                <a:spcPts val="3000"/>
              </a:lnSpc>
            </a:pPr>
            <a:r>
              <a:rPr lang="en-US" sz="3000">
                <a:solidFill>
                  <a:srgbClr val="A41924"/>
                </a:solidFill>
                <a:latin typeface="Oswald Bold"/>
              </a:rPr>
              <a:t>OCCITANIE.FFJUDO.COM</a:t>
            </a:r>
          </a:p>
        </p:txBody>
      </p:sp>
      <p:sp>
        <p:nvSpPr>
          <p:cNvPr id="15" name="Titre 14">
            <a:extLst>
              <a:ext uri="{FF2B5EF4-FFF2-40B4-BE49-F238E27FC236}">
                <a16:creationId xmlns:a16="http://schemas.microsoft.com/office/drawing/2014/main" id="{77F25B8B-BFDC-424E-9CEE-E819A828C262}"/>
              </a:ext>
            </a:extLst>
          </p:cNvPr>
          <p:cNvSpPr>
            <a:spLocks noGrp="1"/>
          </p:cNvSpPr>
          <p:nvPr>
            <p:ph type="title" hasCustomPrompt="1"/>
          </p:nvPr>
        </p:nvSpPr>
        <p:spPr>
          <a:xfrm>
            <a:off x="1305973" y="297103"/>
            <a:ext cx="15773400" cy="1989137"/>
          </a:xfrm>
        </p:spPr>
        <p:txBody>
          <a:bodyPr>
            <a:normAutofit/>
          </a:bodyPr>
          <a:lstStyle>
            <a:lvl1pPr>
              <a:defRPr sz="7200" b="1">
                <a:solidFill>
                  <a:srgbClr val="5080B8"/>
                </a:solidFill>
                <a:latin typeface="Oswald" panose="02000503000000000000" pitchFamily="2" charset="0"/>
              </a:defRPr>
            </a:lvl1pPr>
          </a:lstStyle>
          <a:p>
            <a:r>
              <a:rPr lang="fr-FR"/>
              <a:t>Titre</a:t>
            </a:r>
          </a:p>
        </p:txBody>
      </p:sp>
    </p:spTree>
    <p:extLst>
      <p:ext uri="{BB962C8B-B14F-4D97-AF65-F5344CB8AC3E}">
        <p14:creationId xmlns:p14="http://schemas.microsoft.com/office/powerpoint/2010/main" val="150355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et contenu avec légend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65A808A-6F63-A843-B236-51E70BA7D4E2}"/>
              </a:ext>
            </a:extLst>
          </p:cNvPr>
          <p:cNvSpPr>
            <a:spLocks noGrp="1"/>
          </p:cNvSpPr>
          <p:nvPr>
            <p:ph idx="1"/>
          </p:nvPr>
        </p:nvSpPr>
        <p:spPr>
          <a:xfrm>
            <a:off x="5452473" y="2583342"/>
            <a:ext cx="7111645" cy="6574367"/>
          </a:xfrm>
          <a:prstGeom prst="rect">
            <a:avLst/>
          </a:prstGeo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endParaRPr lang="fr-FR"/>
          </a:p>
        </p:txBody>
      </p:sp>
      <p:sp>
        <p:nvSpPr>
          <p:cNvPr id="4" name="Espace réservé du texte 3">
            <a:extLst>
              <a:ext uri="{FF2B5EF4-FFF2-40B4-BE49-F238E27FC236}">
                <a16:creationId xmlns:a16="http://schemas.microsoft.com/office/drawing/2014/main" id="{CAE14B6C-ED84-0842-A5DE-EF82413573CE}"/>
              </a:ext>
            </a:extLst>
          </p:cNvPr>
          <p:cNvSpPr>
            <a:spLocks noGrp="1"/>
          </p:cNvSpPr>
          <p:nvPr>
            <p:ph type="body" sz="half" idx="2"/>
          </p:nvPr>
        </p:nvSpPr>
        <p:spPr>
          <a:xfrm>
            <a:off x="856751" y="2832381"/>
            <a:ext cx="4376838" cy="5359119"/>
          </a:xfrm>
          <a:prstGeom prst="rect">
            <a:avLst/>
          </a:prstGeom>
        </p:spPr>
        <p:txBody>
          <a:bodyPr/>
          <a:lstStyle>
            <a:lvl1pPr marL="285750" indent="-285750">
              <a:buFont typeface="Wingdings" pitchFamily="2" charset="2"/>
              <a:buChar char="Ø"/>
              <a:defRPr sz="1600"/>
            </a:lvl1pPr>
            <a:lvl2pPr marL="742950" indent="-285750">
              <a:buFont typeface="Courier New" panose="02070309020205020404" pitchFamily="49" charset="0"/>
              <a:buChar char="o"/>
              <a:defRPr sz="1400"/>
            </a:lvl2pPr>
            <a:lvl3pPr marL="1085850" indent="-171450">
              <a:buFont typeface="Wingdings" pitchFamily="2" charset="2"/>
              <a:buChar char="§"/>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a:t>
            </a:r>
          </a:p>
          <a:p>
            <a:pPr lvl="1"/>
            <a:r>
              <a:rPr lang="fr-FR"/>
              <a:t>Deuxième niveau</a:t>
            </a:r>
          </a:p>
          <a:p>
            <a:pPr lvl="2"/>
            <a:r>
              <a:rPr lang="fr-FR"/>
              <a:t>Troisième niveau</a:t>
            </a:r>
          </a:p>
        </p:txBody>
      </p:sp>
      <p:sp>
        <p:nvSpPr>
          <p:cNvPr id="8" name="AutoShape 3">
            <a:extLst>
              <a:ext uri="{FF2B5EF4-FFF2-40B4-BE49-F238E27FC236}">
                <a16:creationId xmlns:a16="http://schemas.microsoft.com/office/drawing/2014/main" id="{0F8DD607-3A6A-C340-B2FF-A8E439911B8F}"/>
              </a:ext>
            </a:extLst>
          </p:cNvPr>
          <p:cNvSpPr/>
          <p:nvPr userDrawn="1"/>
        </p:nvSpPr>
        <p:spPr>
          <a:xfrm>
            <a:off x="1801599" y="2150686"/>
            <a:ext cx="841680" cy="0"/>
          </a:xfrm>
          <a:prstGeom prst="line">
            <a:avLst/>
          </a:prstGeom>
          <a:ln w="95250" cap="flat">
            <a:solidFill>
              <a:srgbClr val="A41924"/>
            </a:solidFill>
            <a:prstDash val="solid"/>
            <a:headEnd type="none" w="sm" len="sm"/>
            <a:tailEnd type="none" w="sm" len="sm"/>
          </a:ln>
        </p:spPr>
      </p:sp>
      <p:sp>
        <p:nvSpPr>
          <p:cNvPr id="9" name="Freeform 4">
            <a:extLst>
              <a:ext uri="{FF2B5EF4-FFF2-40B4-BE49-F238E27FC236}">
                <a16:creationId xmlns:a16="http://schemas.microsoft.com/office/drawing/2014/main" id="{CC0EBF32-2519-894E-9492-5F9C68998C3E}"/>
              </a:ext>
            </a:extLst>
          </p:cNvPr>
          <p:cNvSpPr/>
          <p:nvPr userDrawn="1"/>
        </p:nvSpPr>
        <p:spPr>
          <a:xfrm>
            <a:off x="-279845" y="3695700"/>
            <a:ext cx="917712" cy="1068660"/>
          </a:xfrm>
          <a:custGeom>
            <a:avLst/>
            <a:gdLst/>
            <a:ahLst/>
            <a:cxnLst/>
            <a:rect l="l" t="t" r="r" b="b"/>
            <a:pathLst>
              <a:path w="917712" h="1068660">
                <a:moveTo>
                  <a:pt x="0" y="0"/>
                </a:moveTo>
                <a:lnTo>
                  <a:pt x="917712" y="0"/>
                </a:lnTo>
                <a:lnTo>
                  <a:pt x="917712" y="1068659"/>
                </a:lnTo>
                <a:lnTo>
                  <a:pt x="0" y="1068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5">
            <a:extLst>
              <a:ext uri="{FF2B5EF4-FFF2-40B4-BE49-F238E27FC236}">
                <a16:creationId xmlns:a16="http://schemas.microsoft.com/office/drawing/2014/main" id="{9E7731FB-264A-F349-BEEC-779DDBCF5DA8}"/>
              </a:ext>
            </a:extLst>
          </p:cNvPr>
          <p:cNvGrpSpPr/>
          <p:nvPr userDrawn="1"/>
        </p:nvGrpSpPr>
        <p:grpSpPr>
          <a:xfrm>
            <a:off x="12822381" y="0"/>
            <a:ext cx="5465619" cy="10287000"/>
            <a:chOff x="0" y="0"/>
            <a:chExt cx="846767" cy="1593725"/>
          </a:xfrm>
        </p:grpSpPr>
        <p:sp>
          <p:nvSpPr>
            <p:cNvPr id="11" name="Freeform 6">
              <a:extLst>
                <a:ext uri="{FF2B5EF4-FFF2-40B4-BE49-F238E27FC236}">
                  <a16:creationId xmlns:a16="http://schemas.microsoft.com/office/drawing/2014/main" id="{47984CF8-C860-6E4A-A143-C127BEE3BA2F}"/>
                </a:ext>
              </a:extLst>
            </p:cNvPr>
            <p:cNvSpPr/>
            <p:nvPr/>
          </p:nvSpPr>
          <p:spPr>
            <a:xfrm>
              <a:off x="0" y="0"/>
              <a:ext cx="846767" cy="1593725"/>
            </a:xfrm>
            <a:custGeom>
              <a:avLst/>
              <a:gdLst/>
              <a:ahLst/>
              <a:cxnLst/>
              <a:rect l="l" t="t" r="r" b="b"/>
              <a:pathLst>
                <a:path w="846767" h="1593725">
                  <a:moveTo>
                    <a:pt x="0" y="0"/>
                  </a:moveTo>
                  <a:lnTo>
                    <a:pt x="846767" y="0"/>
                  </a:lnTo>
                  <a:lnTo>
                    <a:pt x="846767" y="1593725"/>
                  </a:lnTo>
                  <a:lnTo>
                    <a:pt x="0" y="1593725"/>
                  </a:lnTo>
                  <a:close/>
                </a:path>
              </a:pathLst>
            </a:custGeom>
            <a:blipFill>
              <a:blip r:embed="rId4"/>
              <a:stretch>
                <a:fillRect l="-65568" r="-116750"/>
              </a:stretch>
            </a:blipFill>
          </p:spPr>
        </p:sp>
      </p:grpSp>
      <p:sp>
        <p:nvSpPr>
          <p:cNvPr id="14" name="AutoShape 9">
            <a:extLst>
              <a:ext uri="{FF2B5EF4-FFF2-40B4-BE49-F238E27FC236}">
                <a16:creationId xmlns:a16="http://schemas.microsoft.com/office/drawing/2014/main" id="{ADEDC89C-3036-3448-A9A1-F0EFE098D347}"/>
              </a:ext>
            </a:extLst>
          </p:cNvPr>
          <p:cNvSpPr/>
          <p:nvPr userDrawn="1"/>
        </p:nvSpPr>
        <p:spPr>
          <a:xfrm>
            <a:off x="1388920" y="9409769"/>
            <a:ext cx="15082473" cy="0"/>
          </a:xfrm>
          <a:prstGeom prst="line">
            <a:avLst/>
          </a:prstGeom>
          <a:ln w="38100" cap="flat">
            <a:solidFill>
              <a:srgbClr val="A41924"/>
            </a:solidFill>
            <a:prstDash val="solid"/>
            <a:headEnd type="none" w="sm" len="sm"/>
            <a:tailEnd type="none" w="sm" len="sm"/>
          </a:ln>
        </p:spPr>
      </p:sp>
      <p:sp>
        <p:nvSpPr>
          <p:cNvPr id="15" name="Freeform 10">
            <a:extLst>
              <a:ext uri="{FF2B5EF4-FFF2-40B4-BE49-F238E27FC236}">
                <a16:creationId xmlns:a16="http://schemas.microsoft.com/office/drawing/2014/main" id="{958DB72D-009B-5542-96B6-52696A5AD161}"/>
              </a:ext>
            </a:extLst>
          </p:cNvPr>
          <p:cNvSpPr/>
          <p:nvPr userDrawn="1"/>
        </p:nvSpPr>
        <p:spPr>
          <a:xfrm rot="5400000">
            <a:off x="10411689" y="2410690"/>
            <a:ext cx="10287002" cy="5465619"/>
          </a:xfrm>
          <a:custGeom>
            <a:avLst/>
            <a:gdLst/>
            <a:ahLst/>
            <a:cxnLst/>
            <a:rect l="l" t="t" r="r" b="b"/>
            <a:pathLst>
              <a:path w="12358893" h="8052448">
                <a:moveTo>
                  <a:pt x="0" y="0"/>
                </a:moveTo>
                <a:lnTo>
                  <a:pt x="12358894" y="0"/>
                </a:lnTo>
                <a:lnTo>
                  <a:pt x="12358894" y="8052449"/>
                </a:lnTo>
                <a:lnTo>
                  <a:pt x="0" y="8052449"/>
                </a:lnTo>
                <a:lnTo>
                  <a:pt x="0" y="0"/>
                </a:lnTo>
                <a:close/>
              </a:path>
            </a:pathLst>
          </a:custGeom>
          <a:blipFill>
            <a:blip r:embed="rId5">
              <a:alphaModFix amt="90000"/>
              <a:extLst>
                <a:ext uri="{96DAC541-7B7A-43D3-8B79-37D633B846F1}">
                  <asvg:svgBlip xmlns:asvg="http://schemas.microsoft.com/office/drawing/2016/SVG/main" r:embed="rId6"/>
                </a:ext>
              </a:extLst>
            </a:blip>
            <a:stretch>
              <a:fillRect t="-14453" r="-16121" b="-63770"/>
            </a:stretch>
          </a:blipFill>
        </p:spPr>
      </p:sp>
      <p:sp>
        <p:nvSpPr>
          <p:cNvPr id="16" name="Freeform 11">
            <a:extLst>
              <a:ext uri="{FF2B5EF4-FFF2-40B4-BE49-F238E27FC236}">
                <a16:creationId xmlns:a16="http://schemas.microsoft.com/office/drawing/2014/main" id="{20F4809C-57B7-9840-ACC2-ED6CDBEFBE41}"/>
              </a:ext>
            </a:extLst>
          </p:cNvPr>
          <p:cNvSpPr/>
          <p:nvPr userDrawn="1"/>
        </p:nvSpPr>
        <p:spPr>
          <a:xfrm>
            <a:off x="16111174" y="302854"/>
            <a:ext cx="1918563" cy="1918563"/>
          </a:xfrm>
          <a:custGeom>
            <a:avLst/>
            <a:gdLst/>
            <a:ahLst/>
            <a:cxnLst/>
            <a:rect l="l" t="t" r="r" b="b"/>
            <a:pathLst>
              <a:path w="1918563" h="1918563">
                <a:moveTo>
                  <a:pt x="0" y="0"/>
                </a:moveTo>
                <a:lnTo>
                  <a:pt x="1918563" y="0"/>
                </a:lnTo>
                <a:lnTo>
                  <a:pt x="1918563" y="1918563"/>
                </a:lnTo>
                <a:lnTo>
                  <a:pt x="0" y="1918563"/>
                </a:lnTo>
                <a:lnTo>
                  <a:pt x="0" y="0"/>
                </a:lnTo>
                <a:close/>
              </a:path>
            </a:pathLst>
          </a:custGeom>
          <a:blipFill>
            <a:blip r:embed="rId7"/>
            <a:stretch>
              <a:fillRect/>
            </a:stretch>
          </a:blipFill>
        </p:spPr>
      </p:sp>
      <p:sp>
        <p:nvSpPr>
          <p:cNvPr id="17" name="TextBox 12">
            <a:extLst>
              <a:ext uri="{FF2B5EF4-FFF2-40B4-BE49-F238E27FC236}">
                <a16:creationId xmlns:a16="http://schemas.microsoft.com/office/drawing/2014/main" id="{5787BE82-E801-A042-A52C-5D212D9C7727}"/>
              </a:ext>
            </a:extLst>
          </p:cNvPr>
          <p:cNvSpPr txBox="1"/>
          <p:nvPr userDrawn="1"/>
        </p:nvSpPr>
        <p:spPr>
          <a:xfrm>
            <a:off x="637867" y="9661829"/>
            <a:ext cx="4388715" cy="409594"/>
          </a:xfrm>
          <a:prstGeom prst="rect">
            <a:avLst/>
          </a:prstGeom>
        </p:spPr>
        <p:txBody>
          <a:bodyPr lIns="0" tIns="0" rIns="0" bIns="0" rtlCol="0" anchor="t">
            <a:spAutoFit/>
          </a:bodyPr>
          <a:lstStyle/>
          <a:p>
            <a:pPr algn="ctr">
              <a:lnSpc>
                <a:spcPts val="3000"/>
              </a:lnSpc>
            </a:pPr>
            <a:r>
              <a:rPr lang="en-US" sz="3000">
                <a:solidFill>
                  <a:srgbClr val="A41924"/>
                </a:solidFill>
                <a:latin typeface="Oswald Bold"/>
              </a:rPr>
              <a:t>OCCITANIE.FFJUDO.COM</a:t>
            </a:r>
          </a:p>
        </p:txBody>
      </p:sp>
      <p:sp>
        <p:nvSpPr>
          <p:cNvPr id="13" name="Titre 14">
            <a:extLst>
              <a:ext uri="{FF2B5EF4-FFF2-40B4-BE49-F238E27FC236}">
                <a16:creationId xmlns:a16="http://schemas.microsoft.com/office/drawing/2014/main" id="{FBF4B59E-147E-5844-A29A-5482AB317433}"/>
              </a:ext>
            </a:extLst>
          </p:cNvPr>
          <p:cNvSpPr>
            <a:spLocks noGrp="1"/>
          </p:cNvSpPr>
          <p:nvPr>
            <p:ph type="title" hasCustomPrompt="1"/>
          </p:nvPr>
        </p:nvSpPr>
        <p:spPr>
          <a:xfrm>
            <a:off x="1305973" y="297103"/>
            <a:ext cx="15773400" cy="1989137"/>
          </a:xfrm>
        </p:spPr>
        <p:txBody>
          <a:bodyPr>
            <a:normAutofit/>
          </a:bodyPr>
          <a:lstStyle>
            <a:lvl1pPr>
              <a:defRPr sz="7200" b="1">
                <a:solidFill>
                  <a:srgbClr val="5080B8"/>
                </a:solidFill>
                <a:latin typeface="Oswald" panose="02000503000000000000" pitchFamily="2" charset="0"/>
              </a:defRPr>
            </a:lvl1pPr>
          </a:lstStyle>
          <a:p>
            <a:r>
              <a:rPr lang="fr-FR"/>
              <a:t>Titre</a:t>
            </a:r>
          </a:p>
        </p:txBody>
      </p:sp>
    </p:spTree>
    <p:extLst>
      <p:ext uri="{BB962C8B-B14F-4D97-AF65-F5344CB8AC3E}">
        <p14:creationId xmlns:p14="http://schemas.microsoft.com/office/powerpoint/2010/main" val="149239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15" name="AutoShape 3">
            <a:extLst>
              <a:ext uri="{FF2B5EF4-FFF2-40B4-BE49-F238E27FC236}">
                <a16:creationId xmlns:a16="http://schemas.microsoft.com/office/drawing/2014/main" id="{A53B76F2-69E9-FB4C-97BE-02444AD4E97F}"/>
              </a:ext>
            </a:extLst>
          </p:cNvPr>
          <p:cNvSpPr/>
          <p:nvPr userDrawn="1"/>
        </p:nvSpPr>
        <p:spPr>
          <a:xfrm>
            <a:off x="16237693" y="2095500"/>
            <a:ext cx="841680" cy="0"/>
          </a:xfrm>
          <a:prstGeom prst="line">
            <a:avLst/>
          </a:prstGeom>
          <a:ln w="95250" cap="flat">
            <a:solidFill>
              <a:srgbClr val="A41924"/>
            </a:solidFill>
            <a:prstDash val="solid"/>
            <a:headEnd type="none" w="sm" len="sm"/>
            <a:tailEnd type="none" w="sm" len="sm"/>
          </a:ln>
        </p:spPr>
      </p:sp>
      <p:sp>
        <p:nvSpPr>
          <p:cNvPr id="21" name="AutoShape 9">
            <a:extLst>
              <a:ext uri="{FF2B5EF4-FFF2-40B4-BE49-F238E27FC236}">
                <a16:creationId xmlns:a16="http://schemas.microsoft.com/office/drawing/2014/main" id="{08DBF4DA-801F-8547-AB72-3E84D28908E9}"/>
              </a:ext>
            </a:extLst>
          </p:cNvPr>
          <p:cNvSpPr/>
          <p:nvPr userDrawn="1"/>
        </p:nvSpPr>
        <p:spPr>
          <a:xfrm>
            <a:off x="1617520" y="9409769"/>
            <a:ext cx="15082473" cy="0"/>
          </a:xfrm>
          <a:prstGeom prst="line">
            <a:avLst/>
          </a:prstGeom>
          <a:ln w="38100" cap="flat">
            <a:solidFill>
              <a:srgbClr val="A41924"/>
            </a:solidFill>
            <a:prstDash val="solid"/>
            <a:headEnd type="none" w="sm" len="sm"/>
            <a:tailEnd type="none" w="sm" len="sm"/>
          </a:ln>
        </p:spPr>
      </p:sp>
      <p:sp>
        <p:nvSpPr>
          <p:cNvPr id="24" name="TextBox 12">
            <a:extLst>
              <a:ext uri="{FF2B5EF4-FFF2-40B4-BE49-F238E27FC236}">
                <a16:creationId xmlns:a16="http://schemas.microsoft.com/office/drawing/2014/main" id="{F72F6098-3CC5-A448-B33A-7F7699E7BF53}"/>
              </a:ext>
            </a:extLst>
          </p:cNvPr>
          <p:cNvSpPr txBox="1"/>
          <p:nvPr userDrawn="1"/>
        </p:nvSpPr>
        <p:spPr>
          <a:xfrm>
            <a:off x="12877800" y="9715500"/>
            <a:ext cx="4388715" cy="409594"/>
          </a:xfrm>
          <a:prstGeom prst="rect">
            <a:avLst/>
          </a:prstGeom>
        </p:spPr>
        <p:txBody>
          <a:bodyPr lIns="0" tIns="0" rIns="0" bIns="0" rtlCol="0" anchor="t">
            <a:spAutoFit/>
          </a:bodyPr>
          <a:lstStyle/>
          <a:p>
            <a:pPr algn="ctr">
              <a:lnSpc>
                <a:spcPts val="3000"/>
              </a:lnSpc>
            </a:pPr>
            <a:r>
              <a:rPr lang="en-US" sz="3000">
                <a:solidFill>
                  <a:srgbClr val="A41924"/>
                </a:solidFill>
                <a:latin typeface="Oswald Bold"/>
              </a:rPr>
              <a:t>OCCITANIE.FFJUDO.COM</a:t>
            </a:r>
          </a:p>
        </p:txBody>
      </p:sp>
      <p:sp>
        <p:nvSpPr>
          <p:cNvPr id="13" name="Titre 14">
            <a:extLst>
              <a:ext uri="{FF2B5EF4-FFF2-40B4-BE49-F238E27FC236}">
                <a16:creationId xmlns:a16="http://schemas.microsoft.com/office/drawing/2014/main" id="{05A1502F-96A2-C14D-8C01-89C0AFCFF30A}"/>
              </a:ext>
            </a:extLst>
          </p:cNvPr>
          <p:cNvSpPr>
            <a:spLocks noGrp="1"/>
          </p:cNvSpPr>
          <p:nvPr>
            <p:ph type="title" hasCustomPrompt="1"/>
          </p:nvPr>
        </p:nvSpPr>
        <p:spPr>
          <a:xfrm>
            <a:off x="1305973" y="297103"/>
            <a:ext cx="15773400" cy="1989137"/>
          </a:xfrm>
        </p:spPr>
        <p:txBody>
          <a:bodyPr>
            <a:normAutofit/>
          </a:bodyPr>
          <a:lstStyle>
            <a:lvl1pPr algn="r">
              <a:defRPr sz="7200" b="1">
                <a:solidFill>
                  <a:srgbClr val="5080B8"/>
                </a:solidFill>
                <a:latin typeface="Oswald" panose="02000503000000000000" pitchFamily="2" charset="0"/>
              </a:defRPr>
            </a:lvl1pPr>
          </a:lstStyle>
          <a:p>
            <a:r>
              <a:rPr lang="fr-FR"/>
              <a:t>Titre</a:t>
            </a:r>
          </a:p>
        </p:txBody>
      </p:sp>
      <p:grpSp>
        <p:nvGrpSpPr>
          <p:cNvPr id="14" name="Group 9">
            <a:extLst>
              <a:ext uri="{FF2B5EF4-FFF2-40B4-BE49-F238E27FC236}">
                <a16:creationId xmlns:a16="http://schemas.microsoft.com/office/drawing/2014/main" id="{AD5AB6EA-F569-C647-871F-375C7C2DA4FC}"/>
              </a:ext>
            </a:extLst>
          </p:cNvPr>
          <p:cNvGrpSpPr/>
          <p:nvPr userDrawn="1"/>
        </p:nvGrpSpPr>
        <p:grpSpPr>
          <a:xfrm>
            <a:off x="-29935" y="0"/>
            <a:ext cx="3471379" cy="10287000"/>
            <a:chOff x="241763" y="0"/>
            <a:chExt cx="534465" cy="1593725"/>
          </a:xfrm>
        </p:grpSpPr>
        <p:sp>
          <p:nvSpPr>
            <p:cNvPr id="20" name="Freeform 10">
              <a:extLst>
                <a:ext uri="{FF2B5EF4-FFF2-40B4-BE49-F238E27FC236}">
                  <a16:creationId xmlns:a16="http://schemas.microsoft.com/office/drawing/2014/main" id="{AEADE69D-88E5-E54E-821E-F5AF39691545}"/>
                </a:ext>
              </a:extLst>
            </p:cNvPr>
            <p:cNvSpPr/>
            <p:nvPr/>
          </p:nvSpPr>
          <p:spPr>
            <a:xfrm>
              <a:off x="241763" y="0"/>
              <a:ext cx="534465" cy="1593725"/>
            </a:xfrm>
            <a:custGeom>
              <a:avLst/>
              <a:gdLst/>
              <a:ahLst/>
              <a:cxnLst/>
              <a:rect l="l" t="t" r="r" b="b"/>
              <a:pathLst>
                <a:path w="898157" h="1593725">
                  <a:moveTo>
                    <a:pt x="0" y="0"/>
                  </a:moveTo>
                  <a:lnTo>
                    <a:pt x="898157" y="0"/>
                  </a:lnTo>
                  <a:lnTo>
                    <a:pt x="898157" y="1593725"/>
                  </a:lnTo>
                  <a:lnTo>
                    <a:pt x="0" y="1593725"/>
                  </a:lnTo>
                  <a:close/>
                </a:path>
              </a:pathLst>
            </a:custGeom>
            <a:blipFill>
              <a:blip r:embed="rId2"/>
              <a:stretch>
                <a:fillRect l="-178154" r="-169130"/>
              </a:stretch>
            </a:blipFill>
          </p:spPr>
        </p:sp>
      </p:grpSp>
      <p:sp>
        <p:nvSpPr>
          <p:cNvPr id="25" name="Freeform 20">
            <a:extLst>
              <a:ext uri="{FF2B5EF4-FFF2-40B4-BE49-F238E27FC236}">
                <a16:creationId xmlns:a16="http://schemas.microsoft.com/office/drawing/2014/main" id="{FC03136D-469E-6B41-9C18-83BB013F53D8}"/>
              </a:ext>
            </a:extLst>
          </p:cNvPr>
          <p:cNvSpPr/>
          <p:nvPr userDrawn="1"/>
        </p:nvSpPr>
        <p:spPr>
          <a:xfrm rot="5400000">
            <a:off x="-3446481" y="3397947"/>
            <a:ext cx="10351331" cy="3450935"/>
          </a:xfrm>
          <a:custGeom>
            <a:avLst/>
            <a:gdLst/>
            <a:ahLst/>
            <a:cxnLst/>
            <a:rect l="l" t="t" r="r" b="b"/>
            <a:pathLst>
              <a:path w="12358893" h="8052448">
                <a:moveTo>
                  <a:pt x="0" y="0"/>
                </a:moveTo>
                <a:lnTo>
                  <a:pt x="12358893" y="0"/>
                </a:lnTo>
                <a:lnTo>
                  <a:pt x="12358893" y="8052448"/>
                </a:lnTo>
                <a:lnTo>
                  <a:pt x="0" y="8052448"/>
                </a:lnTo>
                <a:lnTo>
                  <a:pt x="0" y="0"/>
                </a:lnTo>
                <a:close/>
              </a:path>
            </a:pathLst>
          </a:custGeom>
          <a:blipFill>
            <a:blip r:embed="rId3">
              <a:alphaModFix amt="90000"/>
              <a:extLst>
                <a:ext uri="{96DAC541-7B7A-43D3-8B79-37D633B846F1}">
                  <asvg:svgBlip xmlns:asvg="http://schemas.microsoft.com/office/drawing/2016/SVG/main" r:embed="rId4"/>
                </a:ext>
              </a:extLst>
            </a:blip>
            <a:stretch>
              <a:fillRect t="-14453" r="-16121" b="-63770"/>
            </a:stretch>
          </a:blipFill>
        </p:spPr>
        <p:txBody>
          <a:bodyPr/>
          <a:lstStyle/>
          <a:p>
            <a:endParaRPr lang="fr-FR"/>
          </a:p>
        </p:txBody>
      </p:sp>
      <p:sp>
        <p:nvSpPr>
          <p:cNvPr id="26" name="Freeform 5">
            <a:extLst>
              <a:ext uri="{FF2B5EF4-FFF2-40B4-BE49-F238E27FC236}">
                <a16:creationId xmlns:a16="http://schemas.microsoft.com/office/drawing/2014/main" id="{8D39D82D-1D0B-704A-96BB-45B93AD8363A}"/>
              </a:ext>
            </a:extLst>
          </p:cNvPr>
          <p:cNvSpPr/>
          <p:nvPr userDrawn="1"/>
        </p:nvSpPr>
        <p:spPr>
          <a:xfrm>
            <a:off x="658238" y="400201"/>
            <a:ext cx="1918563" cy="1918563"/>
          </a:xfrm>
          <a:custGeom>
            <a:avLst/>
            <a:gdLst/>
            <a:ahLst/>
            <a:cxnLst/>
            <a:rect l="l" t="t" r="r" b="b"/>
            <a:pathLst>
              <a:path w="1918563" h="1918563">
                <a:moveTo>
                  <a:pt x="0" y="0"/>
                </a:moveTo>
                <a:lnTo>
                  <a:pt x="1918563" y="0"/>
                </a:lnTo>
                <a:lnTo>
                  <a:pt x="1918563" y="1918563"/>
                </a:lnTo>
                <a:lnTo>
                  <a:pt x="0" y="1918563"/>
                </a:lnTo>
                <a:lnTo>
                  <a:pt x="0" y="0"/>
                </a:lnTo>
                <a:close/>
              </a:path>
            </a:pathLst>
          </a:custGeom>
          <a:blipFill>
            <a:blip r:embed="rId5"/>
            <a:stretch>
              <a:fillRect/>
            </a:stretch>
          </a:blipFill>
        </p:spPr>
      </p:sp>
    </p:spTree>
    <p:extLst>
      <p:ext uri="{BB962C8B-B14F-4D97-AF65-F5344CB8AC3E}">
        <p14:creationId xmlns:p14="http://schemas.microsoft.com/office/powerpoint/2010/main" val="192563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4DF501F-1813-9447-8533-D999F932CF16}"/>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AB84ED9-E41D-4748-B6D2-50E935CBD820}"/>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2525F4C-6B15-5341-A56E-68BC64C7EBD6}"/>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33DB7E8C-BF1D-C74C-80EC-5BEBFE18DEA3}" type="datetimeFigureOut">
              <a:rPr lang="fr-FR" smtClean="0"/>
              <a:t>18/09/2025</a:t>
            </a:fld>
            <a:endParaRPr lang="fr-FR"/>
          </a:p>
        </p:txBody>
      </p:sp>
      <p:sp>
        <p:nvSpPr>
          <p:cNvPr id="5" name="Espace réservé du pied de page 4">
            <a:extLst>
              <a:ext uri="{FF2B5EF4-FFF2-40B4-BE49-F238E27FC236}">
                <a16:creationId xmlns:a16="http://schemas.microsoft.com/office/drawing/2014/main" id="{034AA1F6-12C8-9440-9F1B-8AB90676E15F}"/>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21D22FA-5DA2-5C49-9A6F-03F5F4D91D1A}"/>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C79843E0-2E0F-5C47-994B-43B7B566F056}" type="slidenum">
              <a:rPr lang="fr-FR" smtClean="0"/>
              <a:t>‹N°›</a:t>
            </a:fld>
            <a:endParaRPr lang="fr-FR"/>
          </a:p>
        </p:txBody>
      </p:sp>
    </p:spTree>
    <p:extLst>
      <p:ext uri="{BB962C8B-B14F-4D97-AF65-F5344CB8AC3E}">
        <p14:creationId xmlns:p14="http://schemas.microsoft.com/office/powerpoint/2010/main" val="1127144477"/>
      </p:ext>
    </p:extLst>
  </p:cSld>
  <p:clrMap bg1="lt1" tx1="dk1" bg2="lt2" tx2="dk2" accent1="accent1" accent2="accent2" accent3="accent3" accent4="accent4" accent5="accent5" accent6="accent6" hlink="hlink" folHlink="folHlink"/>
  <p:sldLayoutIdLst>
    <p:sldLayoutId id="2147483657" r:id="rId1"/>
    <p:sldLayoutId id="2147483659" r:id="rId2"/>
    <p:sldLayoutId id="2147483658" r:id="rId3"/>
    <p:sldLayoutId id="2147483660" r:id="rId4"/>
    <p:sldLayoutId id="2147483676" r:id="rId5"/>
    <p:sldLayoutId id="2147483664" r:id="rId6"/>
    <p:sldLayoutId id="2147483670" r:id="rId7"/>
    <p:sldLayoutId id="2147483674" r:id="rId8"/>
    <p:sldLayoutId id="2147483663" r:id="rId9"/>
    <p:sldLayoutId id="214748367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ervice-public.fr/particuliers/vosdroits/R14534" TargetMode="External"/><Relationship Id="rId2" Type="http://schemas.openxmlformats.org/officeDocument/2006/relationships/hyperlink" Target="https://www.service-public.fr/particuliers/vosdroits/F1926"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s://entreprendre.service-public.fr/vosdroits/F23107"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355" t="-58707" r="-45437" b="-17597"/>
            </a:stretch>
          </a:blipFill>
        </p:spPr>
        <p:txBody>
          <a:bodyPr/>
          <a:lstStyle/>
          <a:p>
            <a:endParaRPr lang="fr-FR"/>
          </a:p>
        </p:txBody>
      </p:sp>
      <p:sp>
        <p:nvSpPr>
          <p:cNvPr id="3" name="Freeform 3"/>
          <p:cNvSpPr/>
          <p:nvPr/>
        </p:nvSpPr>
        <p:spPr>
          <a:xfrm>
            <a:off x="-84497" y="3981"/>
            <a:ext cx="18288000" cy="10287000"/>
          </a:xfrm>
          <a:custGeom>
            <a:avLst/>
            <a:gdLst/>
            <a:ahLst/>
            <a:cxnLst/>
            <a:rect l="l" t="t" r="r" b="b"/>
            <a:pathLst>
              <a:path w="18288000" h="11915563">
                <a:moveTo>
                  <a:pt x="0" y="0"/>
                </a:moveTo>
                <a:lnTo>
                  <a:pt x="18288000" y="0"/>
                </a:lnTo>
                <a:lnTo>
                  <a:pt x="18288000" y="11915563"/>
                </a:lnTo>
                <a:lnTo>
                  <a:pt x="0" y="11915563"/>
                </a:lnTo>
                <a:lnTo>
                  <a:pt x="0" y="0"/>
                </a:lnTo>
                <a:close/>
              </a:path>
            </a:pathLst>
          </a:custGeom>
          <a:blipFill>
            <a:blip r:embed="rId3">
              <a:alphaModFix amt="90000"/>
              <a:extLst>
                <a:ext uri="{96DAC541-7B7A-43D3-8B79-37D633B846F1}">
                  <asvg:svgBlip xmlns:asvg="http://schemas.microsoft.com/office/drawing/2016/SVG/main" r:embed="rId4"/>
                </a:ext>
              </a:extLst>
            </a:blip>
            <a:stretch>
              <a:fillRect t="-14453" r="-16121" b="-63770"/>
            </a:stretch>
          </a:blipFill>
        </p:spPr>
        <p:txBody>
          <a:bodyPr/>
          <a:lstStyle/>
          <a:p>
            <a:endParaRPr lang="fr-FR"/>
          </a:p>
        </p:txBody>
      </p:sp>
      <p:sp>
        <p:nvSpPr>
          <p:cNvPr id="4" name="AutoShape 4"/>
          <p:cNvSpPr/>
          <p:nvPr/>
        </p:nvSpPr>
        <p:spPr>
          <a:xfrm>
            <a:off x="1028700" y="9390719"/>
            <a:ext cx="15082473" cy="0"/>
          </a:xfrm>
          <a:prstGeom prst="line">
            <a:avLst/>
          </a:prstGeom>
          <a:ln w="38100" cap="flat">
            <a:solidFill>
              <a:srgbClr val="FFFFFF"/>
            </a:solidFill>
            <a:prstDash val="solid"/>
            <a:headEnd type="none" w="sm" len="sm"/>
            <a:tailEnd type="none" w="sm" len="sm"/>
          </a:ln>
        </p:spPr>
        <p:txBody>
          <a:bodyPr/>
          <a:lstStyle/>
          <a:p>
            <a:endParaRPr lang="fr-FR"/>
          </a:p>
        </p:txBody>
      </p:sp>
      <p:sp>
        <p:nvSpPr>
          <p:cNvPr id="5" name="Freeform 5"/>
          <p:cNvSpPr/>
          <p:nvPr/>
        </p:nvSpPr>
        <p:spPr>
          <a:xfrm>
            <a:off x="16471614" y="0"/>
            <a:ext cx="1359185" cy="1563030"/>
          </a:xfrm>
          <a:custGeom>
            <a:avLst/>
            <a:gdLst/>
            <a:ahLst/>
            <a:cxnLst/>
            <a:rect l="l" t="t" r="r" b="b"/>
            <a:pathLst>
              <a:path w="917712" h="1068660">
                <a:moveTo>
                  <a:pt x="0" y="0"/>
                </a:moveTo>
                <a:lnTo>
                  <a:pt x="917711" y="0"/>
                </a:lnTo>
                <a:lnTo>
                  <a:pt x="917711" y="1068660"/>
                </a:lnTo>
                <a:lnTo>
                  <a:pt x="0" y="10686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Freeform 6"/>
          <p:cNvSpPr/>
          <p:nvPr/>
        </p:nvSpPr>
        <p:spPr>
          <a:xfrm>
            <a:off x="106106" y="358066"/>
            <a:ext cx="1918563" cy="1918563"/>
          </a:xfrm>
          <a:custGeom>
            <a:avLst/>
            <a:gdLst/>
            <a:ahLst/>
            <a:cxnLst/>
            <a:rect l="l" t="t" r="r" b="b"/>
            <a:pathLst>
              <a:path w="1918563" h="1918563">
                <a:moveTo>
                  <a:pt x="0" y="0"/>
                </a:moveTo>
                <a:lnTo>
                  <a:pt x="1918563" y="0"/>
                </a:lnTo>
                <a:lnTo>
                  <a:pt x="1918563" y="1918563"/>
                </a:lnTo>
                <a:lnTo>
                  <a:pt x="0" y="1918563"/>
                </a:lnTo>
                <a:lnTo>
                  <a:pt x="0" y="0"/>
                </a:lnTo>
                <a:close/>
              </a:path>
            </a:pathLst>
          </a:custGeom>
          <a:blipFill>
            <a:blip r:embed="rId7"/>
            <a:stretch>
              <a:fillRect/>
            </a:stretch>
          </a:blipFill>
        </p:spPr>
        <p:txBody>
          <a:bodyPr/>
          <a:lstStyle/>
          <a:p>
            <a:endParaRPr lang="fr-FR"/>
          </a:p>
        </p:txBody>
      </p:sp>
      <p:sp>
        <p:nvSpPr>
          <p:cNvPr id="7" name="TextBox 7"/>
          <p:cNvSpPr txBox="1"/>
          <p:nvPr/>
        </p:nvSpPr>
        <p:spPr>
          <a:xfrm>
            <a:off x="2024669" y="3560023"/>
            <a:ext cx="8363315" cy="1719649"/>
          </a:xfrm>
          <a:prstGeom prst="rect">
            <a:avLst/>
          </a:prstGeom>
        </p:spPr>
        <p:txBody>
          <a:bodyPr lIns="0" tIns="0" rIns="0" bIns="0" rtlCol="0" anchor="t">
            <a:spAutoFit/>
          </a:bodyPr>
          <a:lstStyle/>
          <a:p>
            <a:pPr>
              <a:lnSpc>
                <a:spcPts val="12952"/>
              </a:lnSpc>
            </a:pPr>
            <a:r>
              <a:rPr lang="en-US" sz="12952">
                <a:solidFill>
                  <a:srgbClr val="FFFFFF"/>
                </a:solidFill>
                <a:latin typeface="Oswald Bold"/>
              </a:rPr>
              <a:t>UTILISER </a:t>
            </a:r>
          </a:p>
        </p:txBody>
      </p:sp>
      <p:sp>
        <p:nvSpPr>
          <p:cNvPr id="8" name="TextBox 8"/>
          <p:cNvSpPr txBox="1"/>
          <p:nvPr/>
        </p:nvSpPr>
        <p:spPr>
          <a:xfrm>
            <a:off x="2024668" y="5215785"/>
            <a:ext cx="15882331" cy="1667123"/>
          </a:xfrm>
          <a:prstGeom prst="rect">
            <a:avLst/>
          </a:prstGeom>
        </p:spPr>
        <p:txBody>
          <a:bodyPr wrap="square" lIns="0" tIns="0" rIns="0" bIns="0" rtlCol="0" anchor="t">
            <a:spAutoFit/>
          </a:bodyPr>
          <a:lstStyle/>
          <a:p>
            <a:pPr>
              <a:lnSpc>
                <a:spcPts val="12952"/>
              </a:lnSpc>
            </a:pPr>
            <a:r>
              <a:rPr lang="en-US" sz="12952">
                <a:solidFill>
                  <a:srgbClr val="FFFFFF"/>
                </a:solidFill>
                <a:latin typeface="Oswald Bold"/>
              </a:rPr>
              <a:t>LE C.E.A </a:t>
            </a:r>
            <a:r>
              <a:rPr lang="en-US" sz="6000">
                <a:solidFill>
                  <a:srgbClr val="FFFFFF"/>
                </a:solidFill>
                <a:latin typeface="Oswald Bold"/>
              </a:rPr>
              <a:t>(</a:t>
            </a:r>
            <a:r>
              <a:rPr lang="en-US" sz="6000" err="1">
                <a:solidFill>
                  <a:srgbClr val="FFFFFF"/>
                </a:solidFill>
                <a:latin typeface="Oswald Bold"/>
              </a:rPr>
              <a:t>Chèque</a:t>
            </a:r>
            <a:r>
              <a:rPr lang="en-US" sz="6000">
                <a:solidFill>
                  <a:srgbClr val="FFFFFF"/>
                </a:solidFill>
                <a:latin typeface="Oswald Bold"/>
              </a:rPr>
              <a:t> </a:t>
            </a:r>
            <a:r>
              <a:rPr lang="en-US" sz="6000" err="1">
                <a:solidFill>
                  <a:srgbClr val="FFFFFF"/>
                </a:solidFill>
                <a:latin typeface="Oswald Bold"/>
              </a:rPr>
              <a:t>Emploi</a:t>
            </a:r>
            <a:r>
              <a:rPr lang="en-US" sz="6000">
                <a:solidFill>
                  <a:srgbClr val="FFFFFF"/>
                </a:solidFill>
                <a:latin typeface="Oswald Bold"/>
              </a:rPr>
              <a:t> </a:t>
            </a:r>
            <a:r>
              <a:rPr lang="en-US" sz="6000" err="1">
                <a:solidFill>
                  <a:srgbClr val="FFFFFF"/>
                </a:solidFill>
                <a:latin typeface="Oswald Bold"/>
              </a:rPr>
              <a:t>Associatif</a:t>
            </a:r>
            <a:r>
              <a:rPr lang="en-US" sz="6000">
                <a:solidFill>
                  <a:srgbClr val="FFFFFF"/>
                </a:solidFill>
                <a:latin typeface="Oswald Bold"/>
              </a:rPr>
              <a:t>) </a:t>
            </a:r>
            <a:endParaRPr lang="en-US" sz="12952">
              <a:solidFill>
                <a:srgbClr val="FFFFFF"/>
              </a:solidFill>
              <a:latin typeface="Oswald Bold"/>
            </a:endParaRPr>
          </a:p>
        </p:txBody>
      </p:sp>
      <p:sp>
        <p:nvSpPr>
          <p:cNvPr id="11" name="Espace réservé du numéro de diapositive 10">
            <a:extLst>
              <a:ext uri="{FF2B5EF4-FFF2-40B4-BE49-F238E27FC236}">
                <a16:creationId xmlns:a16="http://schemas.microsoft.com/office/drawing/2014/main" id="{565890F0-5164-3F4F-8BCB-9AEB5CC1629D}"/>
              </a:ext>
            </a:extLst>
          </p:cNvPr>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531A4C-5FEF-E641-8F33-DD7BC67E8658}"/>
              </a:ext>
            </a:extLst>
          </p:cNvPr>
          <p:cNvSpPr>
            <a:spLocks noGrp="1"/>
          </p:cNvSpPr>
          <p:nvPr>
            <p:ph type="title"/>
          </p:nvPr>
        </p:nvSpPr>
        <p:spPr>
          <a:xfrm>
            <a:off x="4572000" y="4148931"/>
            <a:ext cx="13716000" cy="1989137"/>
          </a:xfrm>
        </p:spPr>
        <p:txBody>
          <a:bodyPr/>
          <a:lstStyle/>
          <a:p>
            <a:r>
              <a:rPr lang="fr-FR" sz="9600"/>
              <a:t>Qui peut utiliser le C.E.A. ?</a:t>
            </a:r>
          </a:p>
        </p:txBody>
      </p:sp>
    </p:spTree>
    <p:extLst>
      <p:ext uri="{BB962C8B-B14F-4D97-AF65-F5344CB8AC3E}">
        <p14:creationId xmlns:p14="http://schemas.microsoft.com/office/powerpoint/2010/main" val="99715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0047E8-ABC5-C34A-B8DE-32366D3F0D5F}"/>
              </a:ext>
            </a:extLst>
          </p:cNvPr>
          <p:cNvSpPr>
            <a:spLocks noGrp="1"/>
          </p:cNvSpPr>
          <p:nvPr>
            <p:ph type="title"/>
          </p:nvPr>
        </p:nvSpPr>
        <p:spPr/>
        <p:txBody>
          <a:bodyPr/>
          <a:lstStyle/>
          <a:p>
            <a:r>
              <a:rPr lang="fr-FR"/>
              <a:t>Qui peut utiliser le C.E.A. ?</a:t>
            </a:r>
          </a:p>
        </p:txBody>
      </p:sp>
      <p:sp>
        <p:nvSpPr>
          <p:cNvPr id="3" name="Espace réservé du contenu 2">
            <a:extLst>
              <a:ext uri="{FF2B5EF4-FFF2-40B4-BE49-F238E27FC236}">
                <a16:creationId xmlns:a16="http://schemas.microsoft.com/office/drawing/2014/main" id="{51F8565D-424E-AF48-A08D-EAC0D8C6290D}"/>
              </a:ext>
            </a:extLst>
          </p:cNvPr>
          <p:cNvSpPr>
            <a:spLocks noGrp="1"/>
          </p:cNvSpPr>
          <p:nvPr>
            <p:ph idx="1"/>
          </p:nvPr>
        </p:nvSpPr>
        <p:spPr/>
        <p:txBody>
          <a:bodyPr/>
          <a:lstStyle/>
          <a:p>
            <a:r>
              <a:rPr lang="fr-FR"/>
              <a:t>Le CEA peut être utilisé par les associations à but non lucratif (c'est-à-dire dont le but n'est pas de générer du profit) et les fondations.</a:t>
            </a:r>
          </a:p>
          <a:p>
            <a:endParaRPr lang="fr-FR"/>
          </a:p>
        </p:txBody>
      </p:sp>
    </p:spTree>
    <p:extLst>
      <p:ext uri="{BB962C8B-B14F-4D97-AF65-F5344CB8AC3E}">
        <p14:creationId xmlns:p14="http://schemas.microsoft.com/office/powerpoint/2010/main" val="4174367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8AFE3-03EC-18A9-89DA-0D32304982F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3804B42-BF27-2D7C-087F-C73F5C1C699E}"/>
              </a:ext>
            </a:extLst>
          </p:cNvPr>
          <p:cNvSpPr>
            <a:spLocks noGrp="1"/>
          </p:cNvSpPr>
          <p:nvPr>
            <p:ph type="title"/>
          </p:nvPr>
        </p:nvSpPr>
        <p:spPr>
          <a:xfrm>
            <a:off x="3200400" y="4148931"/>
            <a:ext cx="15087600" cy="1989137"/>
          </a:xfrm>
        </p:spPr>
        <p:txBody>
          <a:bodyPr/>
          <a:lstStyle/>
          <a:p>
            <a:r>
              <a:rPr lang="fr-FR" sz="9600"/>
              <a:t>Comment adhérer au C.E.A. ?</a:t>
            </a:r>
          </a:p>
        </p:txBody>
      </p:sp>
    </p:spTree>
    <p:extLst>
      <p:ext uri="{BB962C8B-B14F-4D97-AF65-F5344CB8AC3E}">
        <p14:creationId xmlns:p14="http://schemas.microsoft.com/office/powerpoint/2010/main" val="2941238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6A5AA-8ECC-FFD0-68C5-5606BE763CF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5254ED9-D4D5-F6EA-7952-4A4077C47820}"/>
              </a:ext>
            </a:extLst>
          </p:cNvPr>
          <p:cNvSpPr>
            <a:spLocks noGrp="1"/>
          </p:cNvSpPr>
          <p:nvPr>
            <p:ph type="title"/>
          </p:nvPr>
        </p:nvSpPr>
        <p:spPr/>
        <p:txBody>
          <a:bodyPr/>
          <a:lstStyle/>
          <a:p>
            <a:r>
              <a:rPr lang="fr-FR"/>
              <a:t>Comment adhérer au C.E.A. ?</a:t>
            </a:r>
          </a:p>
        </p:txBody>
      </p:sp>
      <p:sp>
        <p:nvSpPr>
          <p:cNvPr id="3" name="Espace réservé du contenu 2">
            <a:extLst>
              <a:ext uri="{FF2B5EF4-FFF2-40B4-BE49-F238E27FC236}">
                <a16:creationId xmlns:a16="http://schemas.microsoft.com/office/drawing/2014/main" id="{0F160797-72B3-D6E4-4FA2-C76AE963612B}"/>
              </a:ext>
            </a:extLst>
          </p:cNvPr>
          <p:cNvSpPr>
            <a:spLocks noGrp="1"/>
          </p:cNvSpPr>
          <p:nvPr>
            <p:ph idx="1"/>
          </p:nvPr>
        </p:nvSpPr>
        <p:spPr>
          <a:xfrm>
            <a:off x="3657601" y="2857500"/>
            <a:ext cx="12954000" cy="6781800"/>
          </a:xfrm>
        </p:spPr>
        <p:txBody>
          <a:bodyPr>
            <a:normAutofit/>
          </a:bodyPr>
          <a:lstStyle/>
          <a:p>
            <a:pPr marL="0" indent="0" algn="just">
              <a:buNone/>
            </a:pPr>
            <a:r>
              <a:rPr lang="fr-FR"/>
              <a:t>Pour utiliser le CEA, vous (association ou fondation) devez adhérer au CNCEA.</a:t>
            </a:r>
          </a:p>
          <a:p>
            <a:pPr marL="0" indent="0" algn="just">
              <a:buNone/>
            </a:pPr>
            <a:endParaRPr lang="fr-FR"/>
          </a:p>
          <a:p>
            <a:pPr marL="0" indent="0" algn="just">
              <a:buNone/>
            </a:pPr>
            <a:r>
              <a:rPr lang="fr-FR"/>
              <a:t>L'adhésion s'effectue en ligne avec le </a:t>
            </a:r>
            <a:r>
              <a:rPr lang="fr-FR" u="sng">
                <a:hlinkClick r:id="rId2"/>
              </a:rPr>
              <a:t>numéro Siret</a:t>
            </a:r>
            <a:r>
              <a:rPr lang="fr-FR"/>
              <a:t>.</a:t>
            </a:r>
          </a:p>
          <a:p>
            <a:pPr marL="0" indent="0" algn="just">
              <a:buNone/>
            </a:pPr>
            <a:r>
              <a:rPr lang="fr-FR"/>
              <a:t>L'adhésion se fait à partir de </a:t>
            </a:r>
            <a:r>
              <a:rPr lang="fr-FR" i="1"/>
              <a:t>l'Espace employeur</a:t>
            </a:r>
            <a:r>
              <a:rPr lang="fr-FR"/>
              <a:t> du site du CNCEA en utilisant votre numéro Siret</a:t>
            </a:r>
          </a:p>
          <a:p>
            <a:pPr marL="0" indent="0" algn="just">
              <a:buNone/>
            </a:pPr>
            <a:endParaRPr lang="fr-FR"/>
          </a:p>
          <a:p>
            <a:pPr marL="0" indent="0">
              <a:buNone/>
            </a:pPr>
            <a:r>
              <a:rPr lang="fr-FR" u="sng">
                <a:hlinkClick r:id="rId3"/>
              </a:rPr>
              <a:t>Chèque emploi associatif (CEA) - espace employeur</a:t>
            </a:r>
            <a:endParaRPr lang="fr-FR" u="sng"/>
          </a:p>
          <a:p>
            <a:pPr marL="0" indent="0">
              <a:buNone/>
            </a:pPr>
            <a:endParaRPr lang="fr-FR"/>
          </a:p>
          <a:p>
            <a:endParaRPr lang="fr-FR"/>
          </a:p>
        </p:txBody>
      </p:sp>
    </p:spTree>
    <p:extLst>
      <p:ext uri="{BB962C8B-B14F-4D97-AF65-F5344CB8AC3E}">
        <p14:creationId xmlns:p14="http://schemas.microsoft.com/office/powerpoint/2010/main" val="3858278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64925-62B5-D9F4-2383-25AB1567602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5B81B83-A15E-FE39-4F78-85047EA277DA}"/>
              </a:ext>
            </a:extLst>
          </p:cNvPr>
          <p:cNvSpPr>
            <a:spLocks noGrp="1"/>
          </p:cNvSpPr>
          <p:nvPr>
            <p:ph type="title"/>
          </p:nvPr>
        </p:nvSpPr>
        <p:spPr/>
        <p:txBody>
          <a:bodyPr/>
          <a:lstStyle/>
          <a:p>
            <a:r>
              <a:rPr lang="fr-FR"/>
              <a:t>Comment adhérer au C.E.A. ?</a:t>
            </a:r>
          </a:p>
        </p:txBody>
      </p:sp>
      <p:sp>
        <p:nvSpPr>
          <p:cNvPr id="3" name="Espace réservé du contenu 2">
            <a:extLst>
              <a:ext uri="{FF2B5EF4-FFF2-40B4-BE49-F238E27FC236}">
                <a16:creationId xmlns:a16="http://schemas.microsoft.com/office/drawing/2014/main" id="{8ED07DEF-EA02-DD9C-80EC-E253D4558920}"/>
              </a:ext>
            </a:extLst>
          </p:cNvPr>
          <p:cNvSpPr>
            <a:spLocks noGrp="1"/>
          </p:cNvSpPr>
          <p:nvPr>
            <p:ph idx="1"/>
          </p:nvPr>
        </p:nvSpPr>
        <p:spPr>
          <a:xfrm>
            <a:off x="3657600" y="2286240"/>
            <a:ext cx="13295253" cy="7353060"/>
          </a:xfrm>
        </p:spPr>
        <p:txBody>
          <a:bodyPr>
            <a:normAutofit/>
          </a:bodyPr>
          <a:lstStyle/>
          <a:p>
            <a:pPr marL="0" indent="0">
              <a:buNone/>
            </a:pPr>
            <a:endParaRPr lang="fr-FR"/>
          </a:p>
          <a:p>
            <a:pPr marL="0" indent="0" algn="just">
              <a:buNone/>
            </a:pPr>
            <a:r>
              <a:rPr lang="fr-FR"/>
              <a:t>Préalablement à votre demande d'adhésion, vous devez vous rapprocher des organismes suivants :</a:t>
            </a:r>
          </a:p>
          <a:p>
            <a:pPr marL="0" indent="0" algn="just">
              <a:buNone/>
            </a:pPr>
            <a:endParaRPr lang="fr-FR"/>
          </a:p>
          <a:p>
            <a:pPr lvl="1"/>
            <a:r>
              <a:rPr lang="fr-FR"/>
              <a:t>Organismes sociaux (retraite complémentaire, prévoyance, complémentaire santé etc.) afin de remplir un dossier d'affiliation</a:t>
            </a:r>
          </a:p>
          <a:p>
            <a:pPr lvl="1"/>
            <a:r>
              <a:rPr lang="fr-FR"/>
              <a:t>Organisme de formation professionnelle continue</a:t>
            </a:r>
          </a:p>
          <a:p>
            <a:pPr lvl="1"/>
            <a:r>
              <a:rPr lang="fr-FR"/>
              <a:t>Médecine du travail.</a:t>
            </a:r>
          </a:p>
          <a:p>
            <a:pPr marL="457200" lvl="1" indent="0">
              <a:buNone/>
            </a:pPr>
            <a:endParaRPr lang="fr-FR"/>
          </a:p>
          <a:p>
            <a:pPr marL="0" lvl="1" indent="0">
              <a:buNone/>
            </a:pPr>
            <a:r>
              <a:rPr lang="fr-FR" sz="3600"/>
              <a:t>Des informations concernant ces organismes vous seront demandées lors de votre demande d'adhésion.</a:t>
            </a:r>
          </a:p>
          <a:p>
            <a:endParaRPr lang="fr-FR"/>
          </a:p>
        </p:txBody>
      </p:sp>
    </p:spTree>
    <p:extLst>
      <p:ext uri="{BB962C8B-B14F-4D97-AF65-F5344CB8AC3E}">
        <p14:creationId xmlns:p14="http://schemas.microsoft.com/office/powerpoint/2010/main" val="1801093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81B4B-49E3-FC80-B824-7F79E7287D1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E397FC2-9A42-6E5E-A663-2042CE440668}"/>
              </a:ext>
            </a:extLst>
          </p:cNvPr>
          <p:cNvSpPr>
            <a:spLocks noGrp="1"/>
          </p:cNvSpPr>
          <p:nvPr>
            <p:ph type="title"/>
          </p:nvPr>
        </p:nvSpPr>
        <p:spPr>
          <a:xfrm>
            <a:off x="3200400" y="4148931"/>
            <a:ext cx="15087600" cy="1989137"/>
          </a:xfrm>
        </p:spPr>
        <p:txBody>
          <a:bodyPr/>
          <a:lstStyle/>
          <a:p>
            <a:r>
              <a:rPr lang="fr-FR" sz="9600"/>
              <a:t>La plateforme de déclaration</a:t>
            </a:r>
          </a:p>
        </p:txBody>
      </p:sp>
    </p:spTree>
    <p:extLst>
      <p:ext uri="{BB962C8B-B14F-4D97-AF65-F5344CB8AC3E}">
        <p14:creationId xmlns:p14="http://schemas.microsoft.com/office/powerpoint/2010/main" val="2438461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C518-D281-0107-DAAE-EBA78E38EF7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AA90834-F0BD-E91D-BE81-F3B73C72AC61}"/>
              </a:ext>
            </a:extLst>
          </p:cNvPr>
          <p:cNvSpPr>
            <a:spLocks noGrp="1"/>
          </p:cNvSpPr>
          <p:nvPr>
            <p:ph type="title"/>
          </p:nvPr>
        </p:nvSpPr>
        <p:spPr/>
        <p:txBody>
          <a:bodyPr/>
          <a:lstStyle/>
          <a:p>
            <a:r>
              <a:rPr lang="fr-FR"/>
              <a:t>La plateforme de déclaration</a:t>
            </a:r>
          </a:p>
        </p:txBody>
      </p:sp>
      <p:pic>
        <p:nvPicPr>
          <p:cNvPr id="4" name="Image 3" descr="Une image contenant texte, capture d’écran, Site web, Page web&#10;&#10;Le contenu généré par l’IA peut être incorrect.">
            <a:extLst>
              <a:ext uri="{FF2B5EF4-FFF2-40B4-BE49-F238E27FC236}">
                <a16:creationId xmlns:a16="http://schemas.microsoft.com/office/drawing/2014/main" id="{C49D62B5-8D4A-0C79-F675-12D4FF69B44D}"/>
              </a:ext>
            </a:extLst>
          </p:cNvPr>
          <p:cNvPicPr>
            <a:picLocks noChangeAspect="1"/>
          </p:cNvPicPr>
          <p:nvPr/>
        </p:nvPicPr>
        <p:blipFill>
          <a:blip r:embed="rId2"/>
          <a:stretch>
            <a:fillRect/>
          </a:stretch>
        </p:blipFill>
        <p:spPr>
          <a:xfrm>
            <a:off x="5410200" y="1769407"/>
            <a:ext cx="10591800" cy="7488894"/>
          </a:xfrm>
          <a:prstGeom prst="rect">
            <a:avLst/>
          </a:prstGeom>
        </p:spPr>
      </p:pic>
    </p:spTree>
    <p:extLst>
      <p:ext uri="{BB962C8B-B14F-4D97-AF65-F5344CB8AC3E}">
        <p14:creationId xmlns:p14="http://schemas.microsoft.com/office/powerpoint/2010/main" val="3361245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30824-D792-246A-B815-7D508C36267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CA88296-F636-68E1-E650-D1644C2E56AB}"/>
              </a:ext>
            </a:extLst>
          </p:cNvPr>
          <p:cNvSpPr>
            <a:spLocks noGrp="1"/>
          </p:cNvSpPr>
          <p:nvPr>
            <p:ph type="title"/>
          </p:nvPr>
        </p:nvSpPr>
        <p:spPr/>
        <p:txBody>
          <a:bodyPr/>
          <a:lstStyle/>
          <a:p>
            <a:r>
              <a:rPr lang="fr-FR"/>
              <a:t>La plateforme de déclaration</a:t>
            </a:r>
          </a:p>
        </p:txBody>
      </p:sp>
      <p:sp>
        <p:nvSpPr>
          <p:cNvPr id="3" name="Espace réservé du contenu 2">
            <a:extLst>
              <a:ext uri="{FF2B5EF4-FFF2-40B4-BE49-F238E27FC236}">
                <a16:creationId xmlns:a16="http://schemas.microsoft.com/office/drawing/2014/main" id="{F2B19F22-FBB3-4DEF-0E6A-3C07F0A291D3}"/>
              </a:ext>
            </a:extLst>
          </p:cNvPr>
          <p:cNvSpPr>
            <a:spLocks noGrp="1"/>
          </p:cNvSpPr>
          <p:nvPr>
            <p:ph idx="1"/>
          </p:nvPr>
        </p:nvSpPr>
        <p:spPr>
          <a:xfrm>
            <a:off x="3657601" y="2857500"/>
            <a:ext cx="12954000" cy="6781800"/>
          </a:xfrm>
        </p:spPr>
        <p:txBody>
          <a:bodyPr>
            <a:normAutofit/>
          </a:bodyPr>
          <a:lstStyle/>
          <a:p>
            <a:pPr marL="0" indent="0">
              <a:buNone/>
            </a:pPr>
            <a:endParaRPr lang="fr-FR"/>
          </a:p>
          <a:p>
            <a:endParaRPr lang="fr-FR"/>
          </a:p>
        </p:txBody>
      </p:sp>
      <p:pic>
        <p:nvPicPr>
          <p:cNvPr id="6" name="Image 5">
            <a:extLst>
              <a:ext uri="{FF2B5EF4-FFF2-40B4-BE49-F238E27FC236}">
                <a16:creationId xmlns:a16="http://schemas.microsoft.com/office/drawing/2014/main" id="{EDF2D1DA-37B0-9407-F8FF-4CBF64C0314F}"/>
              </a:ext>
            </a:extLst>
          </p:cNvPr>
          <p:cNvPicPr>
            <a:picLocks noChangeAspect="1"/>
          </p:cNvPicPr>
          <p:nvPr/>
        </p:nvPicPr>
        <p:blipFill>
          <a:blip r:embed="rId2"/>
          <a:stretch>
            <a:fillRect/>
          </a:stretch>
        </p:blipFill>
        <p:spPr>
          <a:xfrm>
            <a:off x="5638800" y="2095500"/>
            <a:ext cx="10568623" cy="7259703"/>
          </a:xfrm>
          <a:prstGeom prst="rect">
            <a:avLst/>
          </a:prstGeom>
        </p:spPr>
      </p:pic>
    </p:spTree>
    <p:extLst>
      <p:ext uri="{BB962C8B-B14F-4D97-AF65-F5344CB8AC3E}">
        <p14:creationId xmlns:p14="http://schemas.microsoft.com/office/powerpoint/2010/main" val="3743327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5D11C-10DB-51BC-D337-D49EDB46514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046A2B9-3FBA-6B86-763E-DB79E0DA3D01}"/>
              </a:ext>
            </a:extLst>
          </p:cNvPr>
          <p:cNvSpPr>
            <a:spLocks noGrp="1"/>
          </p:cNvSpPr>
          <p:nvPr>
            <p:ph type="title"/>
          </p:nvPr>
        </p:nvSpPr>
        <p:spPr/>
        <p:txBody>
          <a:bodyPr/>
          <a:lstStyle/>
          <a:p>
            <a:r>
              <a:rPr lang="fr-FR"/>
              <a:t>La plateforme de déclaration</a:t>
            </a:r>
          </a:p>
        </p:txBody>
      </p:sp>
      <p:sp>
        <p:nvSpPr>
          <p:cNvPr id="3" name="Espace réservé du contenu 2">
            <a:extLst>
              <a:ext uri="{FF2B5EF4-FFF2-40B4-BE49-F238E27FC236}">
                <a16:creationId xmlns:a16="http://schemas.microsoft.com/office/drawing/2014/main" id="{4CBFBAD8-C74B-0F54-0FCB-0772356141FD}"/>
              </a:ext>
            </a:extLst>
          </p:cNvPr>
          <p:cNvSpPr>
            <a:spLocks noGrp="1"/>
          </p:cNvSpPr>
          <p:nvPr>
            <p:ph idx="1"/>
          </p:nvPr>
        </p:nvSpPr>
        <p:spPr>
          <a:xfrm>
            <a:off x="3657601" y="2857500"/>
            <a:ext cx="12954000" cy="6781800"/>
          </a:xfrm>
        </p:spPr>
        <p:txBody>
          <a:bodyPr>
            <a:normAutofit/>
          </a:bodyPr>
          <a:lstStyle/>
          <a:p>
            <a:pPr marL="0" indent="0">
              <a:buNone/>
            </a:pPr>
            <a:endParaRPr lang="fr-FR"/>
          </a:p>
          <a:p>
            <a:endParaRPr lang="fr-FR"/>
          </a:p>
        </p:txBody>
      </p:sp>
      <p:pic>
        <p:nvPicPr>
          <p:cNvPr id="5" name="Image 4">
            <a:extLst>
              <a:ext uri="{FF2B5EF4-FFF2-40B4-BE49-F238E27FC236}">
                <a16:creationId xmlns:a16="http://schemas.microsoft.com/office/drawing/2014/main" id="{770F21DC-01DE-7DE5-87F0-938D19D20C8E}"/>
              </a:ext>
            </a:extLst>
          </p:cNvPr>
          <p:cNvPicPr>
            <a:picLocks noChangeAspect="1"/>
          </p:cNvPicPr>
          <p:nvPr/>
        </p:nvPicPr>
        <p:blipFill>
          <a:blip r:embed="rId2"/>
          <a:stretch>
            <a:fillRect/>
          </a:stretch>
        </p:blipFill>
        <p:spPr>
          <a:xfrm>
            <a:off x="3671378" y="1943101"/>
            <a:ext cx="12117952" cy="7086600"/>
          </a:xfrm>
          <a:prstGeom prst="rect">
            <a:avLst/>
          </a:prstGeom>
        </p:spPr>
      </p:pic>
    </p:spTree>
    <p:extLst>
      <p:ext uri="{BB962C8B-B14F-4D97-AF65-F5344CB8AC3E}">
        <p14:creationId xmlns:p14="http://schemas.microsoft.com/office/powerpoint/2010/main" val="1608253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E9D23-CECD-AB66-6CF9-59390927F4B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B5C3333-319A-738B-F3C2-1A2C74A2001B}"/>
              </a:ext>
            </a:extLst>
          </p:cNvPr>
          <p:cNvSpPr>
            <a:spLocks noGrp="1"/>
          </p:cNvSpPr>
          <p:nvPr>
            <p:ph type="title"/>
          </p:nvPr>
        </p:nvSpPr>
        <p:spPr/>
        <p:txBody>
          <a:bodyPr/>
          <a:lstStyle/>
          <a:p>
            <a:r>
              <a:rPr lang="fr-FR"/>
              <a:t>La plateforme de déclaration</a:t>
            </a:r>
          </a:p>
        </p:txBody>
      </p:sp>
      <p:sp>
        <p:nvSpPr>
          <p:cNvPr id="3" name="Espace réservé du contenu 2">
            <a:extLst>
              <a:ext uri="{FF2B5EF4-FFF2-40B4-BE49-F238E27FC236}">
                <a16:creationId xmlns:a16="http://schemas.microsoft.com/office/drawing/2014/main" id="{57EBC75C-FDA0-A9CA-0B1D-D95C6756C2DF}"/>
              </a:ext>
            </a:extLst>
          </p:cNvPr>
          <p:cNvSpPr>
            <a:spLocks noGrp="1"/>
          </p:cNvSpPr>
          <p:nvPr>
            <p:ph idx="1"/>
          </p:nvPr>
        </p:nvSpPr>
        <p:spPr>
          <a:xfrm>
            <a:off x="3657601" y="2857500"/>
            <a:ext cx="12954000" cy="6781800"/>
          </a:xfrm>
        </p:spPr>
        <p:txBody>
          <a:bodyPr>
            <a:normAutofit/>
          </a:bodyPr>
          <a:lstStyle/>
          <a:p>
            <a:pPr marL="0" indent="0">
              <a:buNone/>
            </a:pPr>
            <a:endParaRPr lang="fr-FR"/>
          </a:p>
          <a:p>
            <a:endParaRPr lang="fr-FR"/>
          </a:p>
        </p:txBody>
      </p:sp>
      <p:sp>
        <p:nvSpPr>
          <p:cNvPr id="4" name="Espace réservé du contenu 2">
            <a:extLst>
              <a:ext uri="{FF2B5EF4-FFF2-40B4-BE49-F238E27FC236}">
                <a16:creationId xmlns:a16="http://schemas.microsoft.com/office/drawing/2014/main" id="{CA6CD13F-D2F0-09DE-EB2F-8A4A25C0A1B1}"/>
              </a:ext>
            </a:extLst>
          </p:cNvPr>
          <p:cNvSpPr txBox="1">
            <a:spLocks/>
          </p:cNvSpPr>
          <p:nvPr/>
        </p:nvSpPr>
        <p:spPr>
          <a:xfrm>
            <a:off x="3810001" y="3009900"/>
            <a:ext cx="12954000" cy="4343400"/>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itchFamily="2" charset="2"/>
              <a:buChar char="Ø"/>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t>Le Chèque emploi associatif calcule, à votre place, les cotisations dues et le montant de l'impôt sur le revenu qui sera prélevé à la source si votre salarié est imposable et établit le bulletin de paie de votre salarié (volet social)</a:t>
            </a:r>
          </a:p>
          <a:p>
            <a:pPr marL="0" indent="0">
              <a:buNone/>
            </a:pPr>
            <a:br>
              <a:rPr lang="fr-FR"/>
            </a:br>
            <a:r>
              <a:rPr lang="fr-FR" b="1">
                <a:solidFill>
                  <a:srgbClr val="FF0000"/>
                </a:solidFill>
              </a:rPr>
              <a:t>Il doit être saisi au plus tard le 5 du mois suivant le mois de la période d’emploi.</a:t>
            </a:r>
            <a:endParaRPr lang="fr-FR">
              <a:solidFill>
                <a:srgbClr val="FF0000"/>
              </a:solidFill>
            </a:endParaRPr>
          </a:p>
        </p:txBody>
      </p:sp>
    </p:spTree>
    <p:extLst>
      <p:ext uri="{BB962C8B-B14F-4D97-AF65-F5344CB8AC3E}">
        <p14:creationId xmlns:p14="http://schemas.microsoft.com/office/powerpoint/2010/main" val="167209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C759DFC-7A48-E947-B5E8-7DDEC074FD9C}"/>
              </a:ext>
            </a:extLst>
          </p:cNvPr>
          <p:cNvGrpSpPr/>
          <p:nvPr/>
        </p:nvGrpSpPr>
        <p:grpSpPr>
          <a:xfrm>
            <a:off x="-15240" y="0"/>
            <a:ext cx="5833578" cy="10287000"/>
            <a:chOff x="0" y="0"/>
            <a:chExt cx="898157" cy="1593725"/>
          </a:xfrm>
        </p:grpSpPr>
        <p:sp>
          <p:nvSpPr>
            <p:cNvPr id="11" name="Freeform 10">
              <a:extLst>
                <a:ext uri="{FF2B5EF4-FFF2-40B4-BE49-F238E27FC236}">
                  <a16:creationId xmlns:a16="http://schemas.microsoft.com/office/drawing/2014/main" id="{9860E251-81E5-4847-9492-D8184DC7D8C9}"/>
                </a:ext>
              </a:extLst>
            </p:cNvPr>
            <p:cNvSpPr/>
            <p:nvPr/>
          </p:nvSpPr>
          <p:spPr>
            <a:xfrm>
              <a:off x="0" y="0"/>
              <a:ext cx="898157" cy="1593725"/>
            </a:xfrm>
            <a:custGeom>
              <a:avLst/>
              <a:gdLst/>
              <a:ahLst/>
              <a:cxnLst/>
              <a:rect l="l" t="t" r="r" b="b"/>
              <a:pathLst>
                <a:path w="898157" h="1593725">
                  <a:moveTo>
                    <a:pt x="0" y="0"/>
                  </a:moveTo>
                  <a:lnTo>
                    <a:pt x="898157" y="0"/>
                  </a:lnTo>
                  <a:lnTo>
                    <a:pt x="898157" y="1593725"/>
                  </a:lnTo>
                  <a:lnTo>
                    <a:pt x="0" y="1593725"/>
                  </a:lnTo>
                  <a:close/>
                </a:path>
              </a:pathLst>
            </a:custGeom>
            <a:blipFill>
              <a:blip r:embed="rId2"/>
              <a:stretch>
                <a:fillRect l="-65520" r="-100645"/>
              </a:stretch>
            </a:blipFill>
          </p:spPr>
          <p:txBody>
            <a:bodyPr/>
            <a:lstStyle/>
            <a:p>
              <a:endParaRPr lang="fr-FR"/>
            </a:p>
          </p:txBody>
        </p:sp>
      </p:grpSp>
      <p:sp>
        <p:nvSpPr>
          <p:cNvPr id="12" name="TextBox 12">
            <a:extLst>
              <a:ext uri="{FF2B5EF4-FFF2-40B4-BE49-F238E27FC236}">
                <a16:creationId xmlns:a16="http://schemas.microsoft.com/office/drawing/2014/main" id="{903C2AF1-4536-E042-AB00-B4F56D4E174F}"/>
              </a:ext>
            </a:extLst>
          </p:cNvPr>
          <p:cNvSpPr txBox="1"/>
          <p:nvPr/>
        </p:nvSpPr>
        <p:spPr>
          <a:xfrm rot="-5400000">
            <a:off x="2126335" y="3903462"/>
            <a:ext cx="9703631" cy="1768048"/>
          </a:xfrm>
          <a:prstGeom prst="rect">
            <a:avLst/>
          </a:prstGeom>
        </p:spPr>
        <p:txBody>
          <a:bodyPr wrap="square" lIns="0" tIns="0" rIns="0" bIns="0" rtlCol="0" anchor="t">
            <a:spAutoFit/>
          </a:bodyPr>
          <a:lstStyle/>
          <a:p>
            <a:pPr algn="ctr">
              <a:lnSpc>
                <a:spcPts val="14848"/>
              </a:lnSpc>
            </a:pPr>
            <a:r>
              <a:rPr lang="en-US" sz="11500" spc="2362">
                <a:solidFill>
                  <a:srgbClr val="5080B8"/>
                </a:solidFill>
                <a:latin typeface="Oswald Bold"/>
              </a:rPr>
              <a:t>SOMMAIRE</a:t>
            </a:r>
          </a:p>
        </p:txBody>
      </p:sp>
      <p:sp>
        <p:nvSpPr>
          <p:cNvPr id="22" name="Rectangle 21">
            <a:extLst>
              <a:ext uri="{FF2B5EF4-FFF2-40B4-BE49-F238E27FC236}">
                <a16:creationId xmlns:a16="http://schemas.microsoft.com/office/drawing/2014/main" id="{660BC0ED-0D1B-3B45-BB70-263767D427E7}"/>
              </a:ext>
            </a:extLst>
          </p:cNvPr>
          <p:cNvSpPr/>
          <p:nvPr/>
        </p:nvSpPr>
        <p:spPr>
          <a:xfrm>
            <a:off x="15773400" y="1257300"/>
            <a:ext cx="19812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3">
            <a:extLst>
              <a:ext uri="{FF2B5EF4-FFF2-40B4-BE49-F238E27FC236}">
                <a16:creationId xmlns:a16="http://schemas.microsoft.com/office/drawing/2014/main" id="{C4F2BFB4-80E5-514F-AFEE-1315887D4B48}"/>
              </a:ext>
            </a:extLst>
          </p:cNvPr>
          <p:cNvSpPr txBox="1"/>
          <p:nvPr/>
        </p:nvSpPr>
        <p:spPr>
          <a:xfrm>
            <a:off x="9144000" y="800100"/>
            <a:ext cx="9144000" cy="5233036"/>
          </a:xfrm>
          <a:prstGeom prst="rect">
            <a:avLst/>
          </a:prstGeom>
        </p:spPr>
        <p:txBody>
          <a:bodyPr wrap="square" lIns="0" tIns="0" rIns="0" bIns="0" rtlCol="0" anchor="t">
            <a:spAutoFit/>
          </a:bodyPr>
          <a:lstStyle/>
          <a:p>
            <a:pPr marL="742950" indent="-742950">
              <a:lnSpc>
                <a:spcPts val="5874"/>
              </a:lnSpc>
              <a:buClr>
                <a:srgbClr val="C00000"/>
              </a:buClr>
              <a:buFont typeface="+mj-lt"/>
              <a:buAutoNum type="arabicPeriod"/>
            </a:pPr>
            <a:r>
              <a:rPr lang="en-US" sz="4196" err="1">
                <a:solidFill>
                  <a:srgbClr val="5080B8"/>
                </a:solidFill>
                <a:latin typeface="Oswald Bold"/>
              </a:rPr>
              <a:t>Qu’est-ce</a:t>
            </a:r>
            <a:r>
              <a:rPr lang="en-US" sz="4196">
                <a:solidFill>
                  <a:srgbClr val="5080B8"/>
                </a:solidFill>
                <a:latin typeface="Oswald Bold"/>
              </a:rPr>
              <a:t> que le C.E.A. ?</a:t>
            </a:r>
          </a:p>
          <a:p>
            <a:pPr>
              <a:lnSpc>
                <a:spcPts val="5874"/>
              </a:lnSpc>
              <a:buClr>
                <a:srgbClr val="C00000"/>
              </a:buClr>
            </a:pPr>
            <a:endParaRPr lang="en-US" sz="4196">
              <a:solidFill>
                <a:srgbClr val="5080B8"/>
              </a:solidFill>
              <a:latin typeface="Oswald Bold"/>
            </a:endParaRPr>
          </a:p>
          <a:p>
            <a:pPr marL="742950" indent="-742950">
              <a:lnSpc>
                <a:spcPts val="5874"/>
              </a:lnSpc>
              <a:buClr>
                <a:srgbClr val="C00000"/>
              </a:buClr>
              <a:buFont typeface="+mj-lt"/>
              <a:buAutoNum type="arabicPeriod" startAt="2"/>
            </a:pPr>
            <a:r>
              <a:rPr lang="en-US" sz="4196">
                <a:solidFill>
                  <a:srgbClr val="5080B8"/>
                </a:solidFill>
                <a:latin typeface="Oswald Bold"/>
              </a:rPr>
              <a:t>Qui </a:t>
            </a:r>
            <a:r>
              <a:rPr lang="en-US" sz="4196" err="1">
                <a:solidFill>
                  <a:srgbClr val="5080B8"/>
                </a:solidFill>
                <a:latin typeface="Oswald Bold"/>
              </a:rPr>
              <a:t>peut</a:t>
            </a:r>
            <a:r>
              <a:rPr lang="en-US" sz="4196">
                <a:solidFill>
                  <a:srgbClr val="5080B8"/>
                </a:solidFill>
                <a:latin typeface="Oswald Bold"/>
              </a:rPr>
              <a:t> </a:t>
            </a:r>
            <a:r>
              <a:rPr lang="en-US" sz="4196" err="1">
                <a:solidFill>
                  <a:srgbClr val="5080B8"/>
                </a:solidFill>
                <a:latin typeface="Oswald Bold"/>
              </a:rPr>
              <a:t>l’utiliser</a:t>
            </a:r>
            <a:r>
              <a:rPr lang="en-US" sz="4196">
                <a:solidFill>
                  <a:srgbClr val="5080B8"/>
                </a:solidFill>
                <a:latin typeface="Oswald Bold"/>
              </a:rPr>
              <a:t> ?</a:t>
            </a:r>
          </a:p>
          <a:p>
            <a:pPr>
              <a:lnSpc>
                <a:spcPts val="5874"/>
              </a:lnSpc>
              <a:buClr>
                <a:srgbClr val="C00000"/>
              </a:buClr>
            </a:pPr>
            <a:endParaRPr lang="en-US" sz="4196">
              <a:solidFill>
                <a:srgbClr val="5080B8"/>
              </a:solidFill>
              <a:latin typeface="Oswald Bold"/>
            </a:endParaRPr>
          </a:p>
          <a:p>
            <a:pPr marL="742950" indent="-742950">
              <a:lnSpc>
                <a:spcPts val="5874"/>
              </a:lnSpc>
              <a:buClr>
                <a:srgbClr val="C00000"/>
              </a:buClr>
              <a:buFont typeface="+mj-lt"/>
              <a:buAutoNum type="arabicPeriod" startAt="3"/>
            </a:pPr>
            <a:r>
              <a:rPr lang="en-US" sz="4196">
                <a:solidFill>
                  <a:srgbClr val="5080B8"/>
                </a:solidFill>
                <a:latin typeface="Oswald Bold"/>
              </a:rPr>
              <a:t>Comment y </a:t>
            </a:r>
            <a:r>
              <a:rPr lang="en-US" sz="4196" err="1">
                <a:solidFill>
                  <a:srgbClr val="5080B8"/>
                </a:solidFill>
                <a:latin typeface="Oswald Bold"/>
              </a:rPr>
              <a:t>adhérer</a:t>
            </a:r>
            <a:r>
              <a:rPr lang="en-US" sz="4196">
                <a:solidFill>
                  <a:srgbClr val="5080B8"/>
                </a:solidFill>
                <a:latin typeface="Oswald Bold"/>
              </a:rPr>
              <a:t> ?</a:t>
            </a:r>
          </a:p>
          <a:p>
            <a:pPr>
              <a:lnSpc>
                <a:spcPts val="5874"/>
              </a:lnSpc>
              <a:buClr>
                <a:srgbClr val="C00000"/>
              </a:buClr>
            </a:pPr>
            <a:endParaRPr lang="en-US" sz="4196">
              <a:solidFill>
                <a:srgbClr val="5080B8"/>
              </a:solidFill>
              <a:latin typeface="Oswald Bold"/>
            </a:endParaRPr>
          </a:p>
          <a:p>
            <a:pPr marL="742950" indent="-742950">
              <a:lnSpc>
                <a:spcPts val="5874"/>
              </a:lnSpc>
              <a:buClr>
                <a:srgbClr val="C00000"/>
              </a:buClr>
              <a:buFont typeface="+mj-lt"/>
              <a:buAutoNum type="arabicPeriod" startAt="4"/>
            </a:pPr>
            <a:r>
              <a:rPr lang="en-US" sz="4196">
                <a:solidFill>
                  <a:srgbClr val="5080B8"/>
                </a:solidFill>
                <a:latin typeface="Oswald Bold"/>
              </a:rPr>
              <a:t>La </a:t>
            </a:r>
            <a:r>
              <a:rPr lang="en-US" sz="4196" err="1">
                <a:solidFill>
                  <a:srgbClr val="5080B8"/>
                </a:solidFill>
                <a:latin typeface="Oswald Bold"/>
              </a:rPr>
              <a:t>plateforme</a:t>
            </a:r>
            <a:r>
              <a:rPr lang="en-US" sz="4196">
                <a:solidFill>
                  <a:srgbClr val="5080B8"/>
                </a:solidFill>
                <a:latin typeface="Oswald Bold"/>
              </a:rPr>
              <a:t> de </a:t>
            </a:r>
            <a:r>
              <a:rPr lang="en-US" sz="4196" err="1">
                <a:solidFill>
                  <a:srgbClr val="5080B8"/>
                </a:solidFill>
                <a:latin typeface="Oswald Bold"/>
              </a:rPr>
              <a:t>déclaration</a:t>
            </a:r>
            <a:endParaRPr lang="en-US" sz="4196">
              <a:solidFill>
                <a:srgbClr val="5080B8"/>
              </a:solidFill>
              <a:latin typeface="Oswald Bold"/>
            </a:endParaRPr>
          </a:p>
        </p:txBody>
      </p:sp>
      <p:sp>
        <p:nvSpPr>
          <p:cNvPr id="20" name="Freeform 20">
            <a:extLst>
              <a:ext uri="{FF2B5EF4-FFF2-40B4-BE49-F238E27FC236}">
                <a16:creationId xmlns:a16="http://schemas.microsoft.com/office/drawing/2014/main" id="{E6F3D92D-B029-6E4D-8753-53FC61D828FF}"/>
              </a:ext>
            </a:extLst>
          </p:cNvPr>
          <p:cNvSpPr/>
          <p:nvPr/>
        </p:nvSpPr>
        <p:spPr>
          <a:xfrm rot="5400000">
            <a:off x="-2309542" y="2223452"/>
            <a:ext cx="10415662" cy="5840097"/>
          </a:xfrm>
          <a:custGeom>
            <a:avLst/>
            <a:gdLst/>
            <a:ahLst/>
            <a:cxnLst/>
            <a:rect l="l" t="t" r="r" b="b"/>
            <a:pathLst>
              <a:path w="12358893" h="8052448">
                <a:moveTo>
                  <a:pt x="0" y="0"/>
                </a:moveTo>
                <a:lnTo>
                  <a:pt x="12358893" y="0"/>
                </a:lnTo>
                <a:lnTo>
                  <a:pt x="12358893" y="8052448"/>
                </a:lnTo>
                <a:lnTo>
                  <a:pt x="0" y="8052448"/>
                </a:lnTo>
                <a:lnTo>
                  <a:pt x="0" y="0"/>
                </a:lnTo>
                <a:close/>
              </a:path>
            </a:pathLst>
          </a:custGeom>
          <a:blipFill>
            <a:blip r:embed="rId3">
              <a:alphaModFix amt="90000"/>
              <a:extLst>
                <a:ext uri="{96DAC541-7B7A-43D3-8B79-37D633B846F1}">
                  <asvg:svgBlip xmlns:asvg="http://schemas.microsoft.com/office/drawing/2016/SVG/main" r:embed="rId4"/>
                </a:ext>
              </a:extLst>
            </a:blip>
            <a:stretch>
              <a:fillRect t="-14453" r="-16121" b="-63770"/>
            </a:stretch>
          </a:blipFill>
        </p:spPr>
        <p:txBody>
          <a:bodyPr/>
          <a:lstStyle/>
          <a:p>
            <a:endParaRPr lang="fr-FR"/>
          </a:p>
        </p:txBody>
      </p:sp>
    </p:spTree>
    <p:extLst>
      <p:ext uri="{BB962C8B-B14F-4D97-AF65-F5344CB8AC3E}">
        <p14:creationId xmlns:p14="http://schemas.microsoft.com/office/powerpoint/2010/main" val="3827069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864AF-E0C5-3F69-DEA2-E952D4624A7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D729A15-96CE-0D1C-6DEB-2C87D629BF1F}"/>
              </a:ext>
            </a:extLst>
          </p:cNvPr>
          <p:cNvSpPr>
            <a:spLocks noGrp="1"/>
          </p:cNvSpPr>
          <p:nvPr>
            <p:ph type="title"/>
          </p:nvPr>
        </p:nvSpPr>
        <p:spPr/>
        <p:txBody>
          <a:bodyPr/>
          <a:lstStyle/>
          <a:p>
            <a:r>
              <a:rPr lang="fr-FR"/>
              <a:t>La plateforme de déclaration</a:t>
            </a:r>
          </a:p>
        </p:txBody>
      </p:sp>
      <p:sp>
        <p:nvSpPr>
          <p:cNvPr id="3" name="Espace réservé du contenu 2">
            <a:extLst>
              <a:ext uri="{FF2B5EF4-FFF2-40B4-BE49-F238E27FC236}">
                <a16:creationId xmlns:a16="http://schemas.microsoft.com/office/drawing/2014/main" id="{18FD6E20-C21C-1BF6-173F-B8299B5A4C21}"/>
              </a:ext>
            </a:extLst>
          </p:cNvPr>
          <p:cNvSpPr>
            <a:spLocks noGrp="1"/>
          </p:cNvSpPr>
          <p:nvPr>
            <p:ph idx="1"/>
          </p:nvPr>
        </p:nvSpPr>
        <p:spPr>
          <a:xfrm>
            <a:off x="3657601" y="2857500"/>
            <a:ext cx="12954000" cy="6781800"/>
          </a:xfrm>
        </p:spPr>
        <p:txBody>
          <a:bodyPr>
            <a:normAutofit/>
          </a:bodyPr>
          <a:lstStyle/>
          <a:p>
            <a:pPr marL="0" indent="0">
              <a:buNone/>
            </a:pPr>
            <a:endParaRPr lang="fr-FR"/>
          </a:p>
          <a:p>
            <a:endParaRPr lang="fr-FR"/>
          </a:p>
        </p:txBody>
      </p:sp>
      <p:pic>
        <p:nvPicPr>
          <p:cNvPr id="5" name="Image 4">
            <a:extLst>
              <a:ext uri="{FF2B5EF4-FFF2-40B4-BE49-F238E27FC236}">
                <a16:creationId xmlns:a16="http://schemas.microsoft.com/office/drawing/2014/main" id="{545EEAC9-AA56-2C6A-4A1B-16E8EFF52493}"/>
              </a:ext>
            </a:extLst>
          </p:cNvPr>
          <p:cNvPicPr>
            <a:picLocks noChangeAspect="1"/>
          </p:cNvPicPr>
          <p:nvPr/>
        </p:nvPicPr>
        <p:blipFill>
          <a:blip r:embed="rId2"/>
          <a:stretch>
            <a:fillRect/>
          </a:stretch>
        </p:blipFill>
        <p:spPr>
          <a:xfrm>
            <a:off x="5223066" y="1995048"/>
            <a:ext cx="10093134" cy="7339452"/>
          </a:xfrm>
          <a:prstGeom prst="rect">
            <a:avLst/>
          </a:prstGeom>
        </p:spPr>
      </p:pic>
    </p:spTree>
    <p:extLst>
      <p:ext uri="{BB962C8B-B14F-4D97-AF65-F5344CB8AC3E}">
        <p14:creationId xmlns:p14="http://schemas.microsoft.com/office/powerpoint/2010/main" val="3675488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DF92B-7655-BBEA-7AD2-D1E4FD04D9A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B4BF02D-D6AE-C303-ACCA-EF94D1A20751}"/>
              </a:ext>
            </a:extLst>
          </p:cNvPr>
          <p:cNvSpPr>
            <a:spLocks noGrp="1"/>
          </p:cNvSpPr>
          <p:nvPr>
            <p:ph type="title"/>
          </p:nvPr>
        </p:nvSpPr>
        <p:spPr/>
        <p:txBody>
          <a:bodyPr/>
          <a:lstStyle/>
          <a:p>
            <a:r>
              <a:rPr lang="fr-FR"/>
              <a:t>La plateforme de déclaration</a:t>
            </a:r>
          </a:p>
        </p:txBody>
      </p:sp>
      <p:sp>
        <p:nvSpPr>
          <p:cNvPr id="3" name="Espace réservé du contenu 2">
            <a:extLst>
              <a:ext uri="{FF2B5EF4-FFF2-40B4-BE49-F238E27FC236}">
                <a16:creationId xmlns:a16="http://schemas.microsoft.com/office/drawing/2014/main" id="{98A752E9-7042-80E8-1639-53198E563CCE}"/>
              </a:ext>
            </a:extLst>
          </p:cNvPr>
          <p:cNvSpPr>
            <a:spLocks noGrp="1"/>
          </p:cNvSpPr>
          <p:nvPr>
            <p:ph idx="1"/>
          </p:nvPr>
        </p:nvSpPr>
        <p:spPr>
          <a:xfrm>
            <a:off x="3657601" y="2857500"/>
            <a:ext cx="12954000" cy="6781800"/>
          </a:xfrm>
        </p:spPr>
        <p:txBody>
          <a:bodyPr>
            <a:normAutofit/>
          </a:bodyPr>
          <a:lstStyle/>
          <a:p>
            <a:pPr marL="0" indent="0">
              <a:buNone/>
            </a:pPr>
            <a:endParaRPr lang="fr-FR"/>
          </a:p>
          <a:p>
            <a:endParaRPr lang="fr-FR"/>
          </a:p>
        </p:txBody>
      </p:sp>
      <p:pic>
        <p:nvPicPr>
          <p:cNvPr id="9" name="Image 8">
            <a:extLst>
              <a:ext uri="{FF2B5EF4-FFF2-40B4-BE49-F238E27FC236}">
                <a16:creationId xmlns:a16="http://schemas.microsoft.com/office/drawing/2014/main" id="{DB76885C-9FB3-72FA-2201-E69BF3D59142}"/>
              </a:ext>
            </a:extLst>
          </p:cNvPr>
          <p:cNvPicPr>
            <a:picLocks noChangeAspect="1"/>
          </p:cNvPicPr>
          <p:nvPr/>
        </p:nvPicPr>
        <p:blipFill>
          <a:blip r:embed="rId2"/>
          <a:stretch>
            <a:fillRect/>
          </a:stretch>
        </p:blipFill>
        <p:spPr>
          <a:xfrm>
            <a:off x="6019800" y="1714500"/>
            <a:ext cx="7939696" cy="7644669"/>
          </a:xfrm>
          <a:prstGeom prst="rect">
            <a:avLst/>
          </a:prstGeom>
        </p:spPr>
      </p:pic>
    </p:spTree>
    <p:extLst>
      <p:ext uri="{BB962C8B-B14F-4D97-AF65-F5344CB8AC3E}">
        <p14:creationId xmlns:p14="http://schemas.microsoft.com/office/powerpoint/2010/main" val="399049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92B18-D6C1-DD06-CD17-590008A7766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CBC0855-2030-F5A0-4CC6-ABB13DAFF6D5}"/>
              </a:ext>
            </a:extLst>
          </p:cNvPr>
          <p:cNvSpPr>
            <a:spLocks noGrp="1"/>
          </p:cNvSpPr>
          <p:nvPr>
            <p:ph type="title"/>
          </p:nvPr>
        </p:nvSpPr>
        <p:spPr/>
        <p:txBody>
          <a:bodyPr/>
          <a:lstStyle/>
          <a:p>
            <a:r>
              <a:rPr lang="fr-FR"/>
              <a:t>La plateforme de déclaration</a:t>
            </a:r>
          </a:p>
        </p:txBody>
      </p:sp>
      <p:sp>
        <p:nvSpPr>
          <p:cNvPr id="3" name="Espace réservé du contenu 2">
            <a:extLst>
              <a:ext uri="{FF2B5EF4-FFF2-40B4-BE49-F238E27FC236}">
                <a16:creationId xmlns:a16="http://schemas.microsoft.com/office/drawing/2014/main" id="{90E3A015-A87B-2FDB-7291-EFEC2FD227BC}"/>
              </a:ext>
            </a:extLst>
          </p:cNvPr>
          <p:cNvSpPr>
            <a:spLocks noGrp="1"/>
          </p:cNvSpPr>
          <p:nvPr>
            <p:ph idx="1"/>
          </p:nvPr>
        </p:nvSpPr>
        <p:spPr>
          <a:xfrm>
            <a:off x="3657601" y="2857500"/>
            <a:ext cx="12954000" cy="6781800"/>
          </a:xfrm>
        </p:spPr>
        <p:txBody>
          <a:bodyPr>
            <a:normAutofit/>
          </a:bodyPr>
          <a:lstStyle/>
          <a:p>
            <a:pPr marL="0" indent="0">
              <a:buNone/>
            </a:pPr>
            <a:endParaRPr lang="fr-FR"/>
          </a:p>
          <a:p>
            <a:endParaRPr lang="fr-FR"/>
          </a:p>
        </p:txBody>
      </p:sp>
      <p:sp>
        <p:nvSpPr>
          <p:cNvPr id="4" name="Espace réservé du contenu 2">
            <a:extLst>
              <a:ext uri="{FF2B5EF4-FFF2-40B4-BE49-F238E27FC236}">
                <a16:creationId xmlns:a16="http://schemas.microsoft.com/office/drawing/2014/main" id="{510B8064-7EFE-2FD5-8D84-988B0F64ACCA}"/>
              </a:ext>
            </a:extLst>
          </p:cNvPr>
          <p:cNvSpPr txBox="1">
            <a:spLocks/>
          </p:cNvSpPr>
          <p:nvPr/>
        </p:nvSpPr>
        <p:spPr>
          <a:xfrm>
            <a:off x="3810001" y="3009900"/>
            <a:ext cx="12954000" cy="6781800"/>
          </a:xfrm>
          <a:prstGeom prst="rect">
            <a:avLst/>
          </a:prstGeom>
        </p:spPr>
        <p:txBody>
          <a:bodyPr vert="horz" lIns="91440" tIns="45720" rIns="91440" bIns="45720" rtlCol="0" anchor="t">
            <a:normAutofit/>
          </a:bodyPr>
          <a:lstStyle>
            <a:lvl1pPr marL="457200" indent="-457200" algn="l" defTabSz="914400" rtl="0" eaLnBrk="1" latinLnBrk="0" hangingPunct="1">
              <a:lnSpc>
                <a:spcPct val="90000"/>
              </a:lnSpc>
              <a:spcBef>
                <a:spcPts val="1000"/>
              </a:spcBef>
              <a:buFont typeface="Wingdings" pitchFamily="2" charset="2"/>
              <a:buChar char="Ø"/>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Wingdings" pitchFamily="2" charset="2"/>
              <a:buNone/>
            </a:pPr>
            <a:r>
              <a:rPr lang="fr-FR" dirty="0"/>
              <a:t>Qu’est-ce que </a:t>
            </a:r>
            <a:r>
              <a:rPr lang="fr-FR" b="1" u="sng" dirty="0"/>
              <a:t>la base forfaitaire </a:t>
            </a:r>
            <a:r>
              <a:rPr lang="fr-FR" dirty="0"/>
              <a:t>?</a:t>
            </a:r>
          </a:p>
          <a:p>
            <a:pPr marL="0" indent="0" algn="just">
              <a:buFont typeface="Wingdings" pitchFamily="2" charset="2"/>
              <a:buNone/>
            </a:pPr>
            <a:endParaRPr lang="fr-FR" dirty="0"/>
          </a:p>
          <a:p>
            <a:pPr marL="0" indent="0" algn="just">
              <a:buNone/>
            </a:pPr>
            <a:r>
              <a:rPr lang="fr-FR" dirty="0"/>
              <a:t>Dans certaines situations, une base de calcul dite forfaitaire peut être retenue pour calculer les cotisations et contributions sociales. La base forfaitaire peut être combinée avec une mesure d’exonération de cotisations et contributions, appelée « franchise ».</a:t>
            </a:r>
          </a:p>
          <a:p>
            <a:pPr marL="0" indent="0" algn="just">
              <a:buNone/>
            </a:pPr>
            <a:endParaRPr lang="fr-FR" dirty="0"/>
          </a:p>
          <a:p>
            <a:pPr marL="0" indent="0" algn="just">
              <a:buNone/>
            </a:pPr>
            <a:r>
              <a:rPr lang="fr-FR" dirty="0">
                <a:solidFill>
                  <a:srgbClr val="FF0000"/>
                </a:solidFill>
                <a:ea typeface="Calibri" panose="020F0502020204030204"/>
                <a:cs typeface="Calibri" panose="020F0502020204030204"/>
              </a:rPr>
              <a:t>L'utilisation de la base forfaitaire nécessite l'accord du salarié</a:t>
            </a:r>
          </a:p>
          <a:p>
            <a:pPr marL="0" indent="0" algn="just">
              <a:buNone/>
            </a:pPr>
            <a:endParaRPr lang="fr-FR" dirty="0">
              <a:solidFill>
                <a:srgbClr val="FF0000"/>
              </a:solidFill>
              <a:ea typeface="Calibri" panose="020F0502020204030204"/>
              <a:cs typeface="Calibri" panose="020F0502020204030204"/>
            </a:endParaRPr>
          </a:p>
          <a:p>
            <a:pPr marL="0" indent="0" algn="just">
              <a:buNone/>
            </a:pPr>
            <a:r>
              <a:rPr lang="fr-FR" dirty="0">
                <a:solidFill>
                  <a:srgbClr val="FF0000"/>
                </a:solidFill>
              </a:rPr>
              <a:t>Ne pas oublier de cocher la case lors de l’établissement du volet social</a:t>
            </a:r>
          </a:p>
        </p:txBody>
      </p:sp>
    </p:spTree>
    <p:extLst>
      <p:ext uri="{BB962C8B-B14F-4D97-AF65-F5344CB8AC3E}">
        <p14:creationId xmlns:p14="http://schemas.microsoft.com/office/powerpoint/2010/main" val="2803998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35DA7-75BE-E48F-9EE5-1C595C2702A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0B5F497-DA94-3968-6BF7-14B9461CD6E1}"/>
              </a:ext>
            </a:extLst>
          </p:cNvPr>
          <p:cNvSpPr>
            <a:spLocks noGrp="1"/>
          </p:cNvSpPr>
          <p:nvPr>
            <p:ph type="title"/>
          </p:nvPr>
        </p:nvSpPr>
        <p:spPr/>
        <p:txBody>
          <a:bodyPr/>
          <a:lstStyle/>
          <a:p>
            <a:r>
              <a:rPr lang="fr-FR"/>
              <a:t>La plateforme de déclaration</a:t>
            </a:r>
          </a:p>
        </p:txBody>
      </p:sp>
      <p:sp>
        <p:nvSpPr>
          <p:cNvPr id="3" name="Espace réservé du contenu 2">
            <a:extLst>
              <a:ext uri="{FF2B5EF4-FFF2-40B4-BE49-F238E27FC236}">
                <a16:creationId xmlns:a16="http://schemas.microsoft.com/office/drawing/2014/main" id="{4BB5B3DC-060C-8CEB-072F-0993FC2F5218}"/>
              </a:ext>
            </a:extLst>
          </p:cNvPr>
          <p:cNvSpPr>
            <a:spLocks noGrp="1"/>
          </p:cNvSpPr>
          <p:nvPr>
            <p:ph idx="1"/>
          </p:nvPr>
        </p:nvSpPr>
        <p:spPr>
          <a:xfrm>
            <a:off x="3657601" y="2857500"/>
            <a:ext cx="12954000" cy="6781800"/>
          </a:xfrm>
        </p:spPr>
        <p:txBody>
          <a:bodyPr>
            <a:normAutofit/>
          </a:bodyPr>
          <a:lstStyle/>
          <a:p>
            <a:pPr marL="0" indent="0">
              <a:buNone/>
            </a:pPr>
            <a:endParaRPr lang="fr-FR"/>
          </a:p>
          <a:p>
            <a:endParaRPr lang="fr-FR"/>
          </a:p>
        </p:txBody>
      </p:sp>
      <p:sp>
        <p:nvSpPr>
          <p:cNvPr id="4" name="Espace réservé du contenu 2">
            <a:extLst>
              <a:ext uri="{FF2B5EF4-FFF2-40B4-BE49-F238E27FC236}">
                <a16:creationId xmlns:a16="http://schemas.microsoft.com/office/drawing/2014/main" id="{C675E93A-B398-D744-69F7-F4B7EDC3FEB1}"/>
              </a:ext>
            </a:extLst>
          </p:cNvPr>
          <p:cNvSpPr txBox="1">
            <a:spLocks/>
          </p:cNvSpPr>
          <p:nvPr/>
        </p:nvSpPr>
        <p:spPr>
          <a:xfrm>
            <a:off x="3810001" y="3009900"/>
            <a:ext cx="12954000" cy="6781800"/>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itchFamily="2" charset="2"/>
              <a:buChar char="Ø"/>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pic>
        <p:nvPicPr>
          <p:cNvPr id="8" name="Image 7">
            <a:extLst>
              <a:ext uri="{FF2B5EF4-FFF2-40B4-BE49-F238E27FC236}">
                <a16:creationId xmlns:a16="http://schemas.microsoft.com/office/drawing/2014/main" id="{0AB4AA13-B931-1828-0F10-ED3A5585B335}"/>
              </a:ext>
            </a:extLst>
          </p:cNvPr>
          <p:cNvPicPr>
            <a:picLocks noChangeAspect="1"/>
          </p:cNvPicPr>
          <p:nvPr/>
        </p:nvPicPr>
        <p:blipFill>
          <a:blip r:embed="rId2"/>
          <a:stretch>
            <a:fillRect/>
          </a:stretch>
        </p:blipFill>
        <p:spPr>
          <a:xfrm>
            <a:off x="5943600" y="2438640"/>
            <a:ext cx="9511273" cy="6821103"/>
          </a:xfrm>
          <a:prstGeom prst="rect">
            <a:avLst/>
          </a:prstGeom>
        </p:spPr>
      </p:pic>
    </p:spTree>
    <p:extLst>
      <p:ext uri="{BB962C8B-B14F-4D97-AF65-F5344CB8AC3E}">
        <p14:creationId xmlns:p14="http://schemas.microsoft.com/office/powerpoint/2010/main" val="2314770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4C98D-B87B-46BD-F44A-EB9BEBB1BD68}"/>
              </a:ext>
            </a:extLst>
          </p:cNvPr>
          <p:cNvSpPr>
            <a:spLocks noGrp="1"/>
          </p:cNvSpPr>
          <p:nvPr>
            <p:ph type="title"/>
          </p:nvPr>
        </p:nvSpPr>
        <p:spPr/>
        <p:txBody>
          <a:bodyPr/>
          <a:lstStyle/>
          <a:p>
            <a:r>
              <a:rPr lang="fr-FR"/>
              <a:t>Exemple de volet social</a:t>
            </a:r>
          </a:p>
        </p:txBody>
      </p:sp>
      <p:pic>
        <p:nvPicPr>
          <p:cNvPr id="5" name="Espace réservé du contenu 4" descr="Une image contenant texte, capture d’écran, logiciel, Icône d’ordinateur&#10;&#10;Le contenu généré par l’IA peut être incorrect.">
            <a:extLst>
              <a:ext uri="{FF2B5EF4-FFF2-40B4-BE49-F238E27FC236}">
                <a16:creationId xmlns:a16="http://schemas.microsoft.com/office/drawing/2014/main" id="{D900FA59-B51F-6763-61EA-4FB9952DBD8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6674" t="15832" r="21916"/>
          <a:stretch>
            <a:fillRect/>
          </a:stretch>
        </p:blipFill>
        <p:spPr>
          <a:xfrm>
            <a:off x="6858000" y="1773959"/>
            <a:ext cx="6850734" cy="7484341"/>
          </a:xfrm>
        </p:spPr>
      </p:pic>
    </p:spTree>
    <p:extLst>
      <p:ext uri="{BB962C8B-B14F-4D97-AF65-F5344CB8AC3E}">
        <p14:creationId xmlns:p14="http://schemas.microsoft.com/office/powerpoint/2010/main" val="3364759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4018A-389A-E872-CA9A-53BE7EE8601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4356DDC-D371-9825-96FE-9A6B2C89171C}"/>
              </a:ext>
            </a:extLst>
          </p:cNvPr>
          <p:cNvSpPr>
            <a:spLocks noGrp="1"/>
          </p:cNvSpPr>
          <p:nvPr>
            <p:ph type="title"/>
          </p:nvPr>
        </p:nvSpPr>
        <p:spPr/>
        <p:txBody>
          <a:bodyPr/>
          <a:lstStyle/>
          <a:p>
            <a:r>
              <a:rPr lang="fr-FR"/>
              <a:t>La plateforme de déclaration</a:t>
            </a:r>
          </a:p>
        </p:txBody>
      </p:sp>
      <p:pic>
        <p:nvPicPr>
          <p:cNvPr id="6" name="Image 5">
            <a:extLst>
              <a:ext uri="{FF2B5EF4-FFF2-40B4-BE49-F238E27FC236}">
                <a16:creationId xmlns:a16="http://schemas.microsoft.com/office/drawing/2014/main" id="{56BBC2CE-62BD-D54D-4EFA-61CEC5B817AE}"/>
              </a:ext>
            </a:extLst>
          </p:cNvPr>
          <p:cNvPicPr>
            <a:picLocks noChangeAspect="1"/>
          </p:cNvPicPr>
          <p:nvPr/>
        </p:nvPicPr>
        <p:blipFill>
          <a:blip r:embed="rId2"/>
          <a:stretch>
            <a:fillRect/>
          </a:stretch>
        </p:blipFill>
        <p:spPr>
          <a:xfrm>
            <a:off x="5257800" y="2014100"/>
            <a:ext cx="10363200" cy="7274169"/>
          </a:xfrm>
          <a:prstGeom prst="rect">
            <a:avLst/>
          </a:prstGeom>
        </p:spPr>
      </p:pic>
    </p:spTree>
    <p:extLst>
      <p:ext uri="{BB962C8B-B14F-4D97-AF65-F5344CB8AC3E}">
        <p14:creationId xmlns:p14="http://schemas.microsoft.com/office/powerpoint/2010/main" val="2281119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09BCD-788E-A9BA-A847-FA9791F2AC9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555BCF9-187C-BF7B-6518-1C77C3AE8150}"/>
              </a:ext>
            </a:extLst>
          </p:cNvPr>
          <p:cNvSpPr>
            <a:spLocks noGrp="1"/>
          </p:cNvSpPr>
          <p:nvPr>
            <p:ph type="title"/>
          </p:nvPr>
        </p:nvSpPr>
        <p:spPr/>
        <p:txBody>
          <a:bodyPr/>
          <a:lstStyle/>
          <a:p>
            <a:r>
              <a:rPr lang="fr-FR"/>
              <a:t>La plateforme de déclaration</a:t>
            </a:r>
          </a:p>
        </p:txBody>
      </p:sp>
      <p:pic>
        <p:nvPicPr>
          <p:cNvPr id="5" name="Image 4">
            <a:extLst>
              <a:ext uri="{FF2B5EF4-FFF2-40B4-BE49-F238E27FC236}">
                <a16:creationId xmlns:a16="http://schemas.microsoft.com/office/drawing/2014/main" id="{55D397DF-6320-DFD4-4847-92E79F5F1905}"/>
              </a:ext>
            </a:extLst>
          </p:cNvPr>
          <p:cNvPicPr>
            <a:picLocks noChangeAspect="1"/>
          </p:cNvPicPr>
          <p:nvPr/>
        </p:nvPicPr>
        <p:blipFill>
          <a:blip r:embed="rId2"/>
          <a:stretch>
            <a:fillRect/>
          </a:stretch>
        </p:blipFill>
        <p:spPr>
          <a:xfrm>
            <a:off x="5334000" y="2018863"/>
            <a:ext cx="10210799" cy="7312537"/>
          </a:xfrm>
          <a:prstGeom prst="rect">
            <a:avLst/>
          </a:prstGeom>
        </p:spPr>
      </p:pic>
    </p:spTree>
    <p:extLst>
      <p:ext uri="{BB962C8B-B14F-4D97-AF65-F5344CB8AC3E}">
        <p14:creationId xmlns:p14="http://schemas.microsoft.com/office/powerpoint/2010/main" val="259272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0F1EA-9896-1D8B-4031-15687072E1E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959F5CE-6DCC-CE45-DDFA-289EB825FDA5}"/>
              </a:ext>
            </a:extLst>
          </p:cNvPr>
          <p:cNvSpPr>
            <a:spLocks noGrp="1"/>
          </p:cNvSpPr>
          <p:nvPr>
            <p:ph type="title"/>
          </p:nvPr>
        </p:nvSpPr>
        <p:spPr/>
        <p:txBody>
          <a:bodyPr/>
          <a:lstStyle/>
          <a:p>
            <a:r>
              <a:rPr lang="fr-FR"/>
              <a:t>La plateforme de déclaration</a:t>
            </a:r>
          </a:p>
        </p:txBody>
      </p:sp>
      <p:pic>
        <p:nvPicPr>
          <p:cNvPr id="4" name="Image 3">
            <a:extLst>
              <a:ext uri="{FF2B5EF4-FFF2-40B4-BE49-F238E27FC236}">
                <a16:creationId xmlns:a16="http://schemas.microsoft.com/office/drawing/2014/main" id="{0BED7B1D-7D2C-7787-679A-E92D1681B18E}"/>
              </a:ext>
            </a:extLst>
          </p:cNvPr>
          <p:cNvPicPr>
            <a:picLocks noChangeAspect="1"/>
          </p:cNvPicPr>
          <p:nvPr/>
        </p:nvPicPr>
        <p:blipFill>
          <a:blip r:embed="rId2"/>
          <a:stretch>
            <a:fillRect/>
          </a:stretch>
        </p:blipFill>
        <p:spPr>
          <a:xfrm>
            <a:off x="4876800" y="1900856"/>
            <a:ext cx="10287000" cy="7429500"/>
          </a:xfrm>
          <a:prstGeom prst="rect">
            <a:avLst/>
          </a:prstGeom>
        </p:spPr>
      </p:pic>
    </p:spTree>
    <p:extLst>
      <p:ext uri="{BB962C8B-B14F-4D97-AF65-F5344CB8AC3E}">
        <p14:creationId xmlns:p14="http://schemas.microsoft.com/office/powerpoint/2010/main" val="2223126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7B746-C0AA-B34D-D065-0FFFCD1D472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4807E89-AA3D-CA4B-7355-B5D5D85D06D1}"/>
              </a:ext>
            </a:extLst>
          </p:cNvPr>
          <p:cNvSpPr>
            <a:spLocks noGrp="1"/>
          </p:cNvSpPr>
          <p:nvPr>
            <p:ph type="title"/>
          </p:nvPr>
        </p:nvSpPr>
        <p:spPr>
          <a:xfrm>
            <a:off x="3200400" y="4148931"/>
            <a:ext cx="15087600" cy="1989137"/>
          </a:xfrm>
        </p:spPr>
        <p:txBody>
          <a:bodyPr/>
          <a:lstStyle/>
          <a:p>
            <a:r>
              <a:rPr lang="fr-FR" sz="9600"/>
              <a:t>Le paiement des cotisations</a:t>
            </a:r>
          </a:p>
        </p:txBody>
      </p:sp>
    </p:spTree>
    <p:extLst>
      <p:ext uri="{BB962C8B-B14F-4D97-AF65-F5344CB8AC3E}">
        <p14:creationId xmlns:p14="http://schemas.microsoft.com/office/powerpoint/2010/main" val="211232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3BCEC-1963-78DD-442B-63300B7F232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FAD23A6-6414-867E-E0AA-605032ABA31F}"/>
              </a:ext>
            </a:extLst>
          </p:cNvPr>
          <p:cNvSpPr>
            <a:spLocks noGrp="1"/>
          </p:cNvSpPr>
          <p:nvPr>
            <p:ph type="title"/>
          </p:nvPr>
        </p:nvSpPr>
        <p:spPr/>
        <p:txBody>
          <a:bodyPr/>
          <a:lstStyle/>
          <a:p>
            <a:r>
              <a:rPr lang="fr-FR"/>
              <a:t>Le paiement des cotisations</a:t>
            </a:r>
          </a:p>
        </p:txBody>
      </p:sp>
      <p:sp>
        <p:nvSpPr>
          <p:cNvPr id="3" name="Espace réservé du contenu 2">
            <a:extLst>
              <a:ext uri="{FF2B5EF4-FFF2-40B4-BE49-F238E27FC236}">
                <a16:creationId xmlns:a16="http://schemas.microsoft.com/office/drawing/2014/main" id="{D6760DA5-176C-7F9D-CBDD-7FFD7A488E18}"/>
              </a:ext>
            </a:extLst>
          </p:cNvPr>
          <p:cNvSpPr>
            <a:spLocks noGrp="1"/>
          </p:cNvSpPr>
          <p:nvPr>
            <p:ph idx="1"/>
          </p:nvPr>
        </p:nvSpPr>
        <p:spPr>
          <a:xfrm>
            <a:off x="3657600" y="2286240"/>
            <a:ext cx="13295253" cy="7353060"/>
          </a:xfrm>
        </p:spPr>
        <p:txBody>
          <a:bodyPr>
            <a:normAutofit fontScale="85000" lnSpcReduction="20000"/>
          </a:bodyPr>
          <a:lstStyle/>
          <a:p>
            <a:pPr marL="0" indent="0" algn="just">
              <a:buNone/>
            </a:pPr>
            <a:r>
              <a:rPr lang="fr-FR"/>
              <a:t>Les cotisations et contributions sociales destinées à financer des régimes collectifs à adhésion obligatoire sont recouvrées par les Urssaf et les CGSS.</a:t>
            </a:r>
          </a:p>
          <a:p>
            <a:pPr marL="0" indent="0" algn="just">
              <a:buNone/>
            </a:pPr>
            <a:br>
              <a:rPr lang="fr-FR"/>
            </a:br>
            <a:r>
              <a:rPr lang="fr-FR"/>
              <a:t>Chaque mois le service Chèque emploi associatif met à votre disposition dans votre Espace employeur un décompte faisant apparaître les montants des cotisations et contributions dues, ainsi que de l'impôt sur le revenu prélevé à la source si vos salariés sont concernés.</a:t>
            </a:r>
          </a:p>
          <a:p>
            <a:pPr marL="0" indent="0" algn="just">
              <a:buNone/>
            </a:pPr>
            <a:endParaRPr lang="fr-FR"/>
          </a:p>
          <a:p>
            <a:pPr marL="0" indent="0" algn="just">
              <a:buNone/>
            </a:pPr>
            <a:r>
              <a:rPr lang="fr-FR"/>
              <a:t>Ce décompte est mis en ligne le sixième jour du mois suivant celui de la période d’emploi si vous avez saisi le volet social au plus tard le 5 du mois suivant le mois de la période d’emploi. Vous êtes prévenu de cette mise en ligne par mail.</a:t>
            </a:r>
          </a:p>
          <a:p>
            <a:pPr marL="0" indent="0" algn="just">
              <a:buNone/>
            </a:pPr>
            <a:r>
              <a:rPr lang="fr-FR"/>
              <a:t>Vous payez le montant dû à l’Urssaf ou à la CGSS par prélèvement automatique, intervenant sur votre compte le 15 du mois suivant l'envoi du décompte de cotisations.</a:t>
            </a:r>
          </a:p>
          <a:p>
            <a:pPr marL="0" indent="0">
              <a:buNone/>
            </a:pPr>
            <a:r>
              <a:rPr lang="fr-FR"/>
              <a:t>	Par exemple :</a:t>
            </a:r>
          </a:p>
          <a:p>
            <a:pPr lvl="1"/>
            <a:r>
              <a:rPr lang="fr-FR"/>
              <a:t> Période d’emploi du 1</a:t>
            </a:r>
            <a:r>
              <a:rPr lang="fr-FR" baseline="30000"/>
              <a:t>er</a:t>
            </a:r>
            <a:r>
              <a:rPr lang="fr-FR"/>
              <a:t> au 31 juillet</a:t>
            </a:r>
          </a:p>
          <a:p>
            <a:pPr lvl="1"/>
            <a:r>
              <a:rPr lang="fr-FR"/>
              <a:t> Saisie du volet social au plus tard le 5 août</a:t>
            </a:r>
          </a:p>
          <a:p>
            <a:pPr lvl="1"/>
            <a:r>
              <a:rPr lang="fr-FR"/>
              <a:t> Mise à disposition du décompte de cotisations le 6 août</a:t>
            </a:r>
          </a:p>
          <a:p>
            <a:pPr lvl="1"/>
            <a:r>
              <a:rPr lang="fr-FR"/>
              <a:t> Paiement le 15 septembre</a:t>
            </a:r>
          </a:p>
          <a:p>
            <a:endParaRPr lang="fr-FR"/>
          </a:p>
        </p:txBody>
      </p:sp>
      <p:sp>
        <p:nvSpPr>
          <p:cNvPr id="5" name="Flèche : droite 4">
            <a:extLst>
              <a:ext uri="{FF2B5EF4-FFF2-40B4-BE49-F238E27FC236}">
                <a16:creationId xmlns:a16="http://schemas.microsoft.com/office/drawing/2014/main" id="{35B461E7-A319-55EC-4DA7-7A0579E0561E}"/>
              </a:ext>
            </a:extLst>
          </p:cNvPr>
          <p:cNvSpPr/>
          <p:nvPr/>
        </p:nvSpPr>
        <p:spPr>
          <a:xfrm>
            <a:off x="3810000" y="7581900"/>
            <a:ext cx="518161" cy="4188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678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94B307-7469-3143-B10C-1BFD2AA27B9D}"/>
              </a:ext>
            </a:extLst>
          </p:cNvPr>
          <p:cNvSpPr>
            <a:spLocks noGrp="1"/>
          </p:cNvSpPr>
          <p:nvPr>
            <p:ph type="title"/>
          </p:nvPr>
        </p:nvSpPr>
        <p:spPr>
          <a:xfrm>
            <a:off x="4953000" y="4148931"/>
            <a:ext cx="12420600" cy="1989137"/>
          </a:xfrm>
        </p:spPr>
        <p:txBody>
          <a:bodyPr/>
          <a:lstStyle/>
          <a:p>
            <a:r>
              <a:rPr lang="fr-FR" sz="9600"/>
              <a:t>Qu’est-ce que le C.E.A. ?</a:t>
            </a:r>
          </a:p>
        </p:txBody>
      </p:sp>
    </p:spTree>
    <p:extLst>
      <p:ext uri="{BB962C8B-B14F-4D97-AF65-F5344CB8AC3E}">
        <p14:creationId xmlns:p14="http://schemas.microsoft.com/office/powerpoint/2010/main" val="810329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6631BA-F8C4-5443-A60E-3036D4D560C7}"/>
              </a:ext>
            </a:extLst>
          </p:cNvPr>
          <p:cNvSpPr>
            <a:spLocks noGrp="1"/>
          </p:cNvSpPr>
          <p:nvPr>
            <p:ph type="title"/>
          </p:nvPr>
        </p:nvSpPr>
        <p:spPr/>
        <p:txBody>
          <a:bodyPr/>
          <a:lstStyle/>
          <a:p>
            <a:r>
              <a:rPr lang="fr-FR"/>
              <a:t>Merci pour votre attention</a:t>
            </a:r>
          </a:p>
        </p:txBody>
      </p:sp>
    </p:spTree>
    <p:extLst>
      <p:ext uri="{BB962C8B-B14F-4D97-AF65-F5344CB8AC3E}">
        <p14:creationId xmlns:p14="http://schemas.microsoft.com/office/powerpoint/2010/main" val="253753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5A47F-69AE-87BE-09EB-696803A100E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11D8084-803B-E9B6-99A9-5D0CB4754B35}"/>
              </a:ext>
            </a:extLst>
          </p:cNvPr>
          <p:cNvSpPr>
            <a:spLocks noGrp="1"/>
          </p:cNvSpPr>
          <p:nvPr>
            <p:ph type="title"/>
          </p:nvPr>
        </p:nvSpPr>
        <p:spPr/>
        <p:txBody>
          <a:bodyPr/>
          <a:lstStyle/>
          <a:p>
            <a:r>
              <a:rPr lang="fr-FR"/>
              <a:t>Qu’est-ce que le C.E.A. ?</a:t>
            </a:r>
          </a:p>
        </p:txBody>
      </p:sp>
      <p:sp>
        <p:nvSpPr>
          <p:cNvPr id="3" name="Espace réservé du contenu 2">
            <a:extLst>
              <a:ext uri="{FF2B5EF4-FFF2-40B4-BE49-F238E27FC236}">
                <a16:creationId xmlns:a16="http://schemas.microsoft.com/office/drawing/2014/main" id="{A30E034C-9C08-74A5-443D-61E0F284A187}"/>
              </a:ext>
            </a:extLst>
          </p:cNvPr>
          <p:cNvSpPr>
            <a:spLocks noGrp="1"/>
          </p:cNvSpPr>
          <p:nvPr>
            <p:ph idx="1"/>
          </p:nvPr>
        </p:nvSpPr>
        <p:spPr>
          <a:xfrm>
            <a:off x="1257300" y="2738438"/>
            <a:ext cx="14287500" cy="6527800"/>
          </a:xfrm>
        </p:spPr>
        <p:txBody>
          <a:bodyPr>
            <a:normAutofit/>
          </a:bodyPr>
          <a:lstStyle/>
          <a:p>
            <a:pPr algn="just"/>
            <a:r>
              <a:rPr lang="fr-FR"/>
              <a:t>Le chèque emploi associatif (CEA) permet à une association de gérer plus facilement l’embauche de salariés. </a:t>
            </a:r>
          </a:p>
          <a:p>
            <a:pPr marL="0" indent="0" algn="just">
              <a:buNone/>
            </a:pPr>
            <a:endParaRPr lang="fr-FR"/>
          </a:p>
          <a:p>
            <a:pPr algn="just"/>
            <a:r>
              <a:rPr lang="fr-FR"/>
              <a:t>Le CEA permet aux associations d'accomplir, de manière simplifiée, les </a:t>
            </a:r>
            <a:r>
              <a:rPr lang="fr-FR" u="sng">
                <a:hlinkClick r:id="rId2" tooltip="Procédure et formalités d'embauche d'un salarié du secteur privé"/>
              </a:rPr>
              <a:t>formalités liées à l'embauche</a:t>
            </a:r>
            <a:r>
              <a:rPr lang="fr-FR"/>
              <a:t> et à la gestion des salariés en CDD ou en CDI.</a:t>
            </a:r>
          </a:p>
          <a:p>
            <a:pPr marL="0" indent="0">
              <a:buNone/>
            </a:pPr>
            <a:endParaRPr lang="fr-FR"/>
          </a:p>
        </p:txBody>
      </p:sp>
    </p:spTree>
    <p:extLst>
      <p:ext uri="{BB962C8B-B14F-4D97-AF65-F5344CB8AC3E}">
        <p14:creationId xmlns:p14="http://schemas.microsoft.com/office/powerpoint/2010/main" val="41748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540EB-539F-AD4C-A4E0-610FB52DD3B5}"/>
              </a:ext>
            </a:extLst>
          </p:cNvPr>
          <p:cNvSpPr>
            <a:spLocks noGrp="1"/>
          </p:cNvSpPr>
          <p:nvPr>
            <p:ph type="title"/>
          </p:nvPr>
        </p:nvSpPr>
        <p:spPr/>
        <p:txBody>
          <a:bodyPr/>
          <a:lstStyle/>
          <a:p>
            <a:r>
              <a:rPr lang="fr-FR"/>
              <a:t>Qu’est-ce que le C.E.A. ?</a:t>
            </a:r>
          </a:p>
        </p:txBody>
      </p:sp>
      <p:sp>
        <p:nvSpPr>
          <p:cNvPr id="3" name="Espace réservé du contenu 2">
            <a:extLst>
              <a:ext uri="{FF2B5EF4-FFF2-40B4-BE49-F238E27FC236}">
                <a16:creationId xmlns:a16="http://schemas.microsoft.com/office/drawing/2014/main" id="{9FA3F5AA-5090-FC4A-9757-A2068EB6921B}"/>
              </a:ext>
            </a:extLst>
          </p:cNvPr>
          <p:cNvSpPr>
            <a:spLocks noGrp="1"/>
          </p:cNvSpPr>
          <p:nvPr>
            <p:ph idx="1"/>
          </p:nvPr>
        </p:nvSpPr>
        <p:spPr>
          <a:xfrm>
            <a:off x="1306286" y="2575152"/>
            <a:ext cx="14439900" cy="6527800"/>
          </a:xfrm>
        </p:spPr>
        <p:txBody>
          <a:bodyPr>
            <a:normAutofit lnSpcReduction="10000"/>
          </a:bodyPr>
          <a:lstStyle/>
          <a:p>
            <a:r>
              <a:rPr lang="fr-FR"/>
              <a:t>Le CEA permet d'accomplir les formalités suivantes :</a:t>
            </a:r>
          </a:p>
          <a:p>
            <a:pPr marL="0" indent="0">
              <a:buNone/>
            </a:pPr>
            <a:endParaRPr lang="fr-FR"/>
          </a:p>
          <a:p>
            <a:pPr lvl="1"/>
            <a:r>
              <a:rPr lang="fr-FR"/>
              <a:t> Déclaration préalable à l'embauche (DPAE)</a:t>
            </a:r>
          </a:p>
          <a:p>
            <a:pPr lvl="1"/>
            <a:r>
              <a:rPr lang="fr-FR"/>
              <a:t> Inscription sur le registre unique du personnel</a:t>
            </a:r>
          </a:p>
          <a:p>
            <a:pPr lvl="1"/>
            <a:r>
              <a:rPr lang="fr-FR"/>
              <a:t> Établissement d'un contrat de travail écrit, inscription des mentions obligatoires et transmission du contrat au salarié</a:t>
            </a:r>
          </a:p>
          <a:p>
            <a:pPr lvl="1"/>
            <a:r>
              <a:rPr lang="fr-FR"/>
              <a:t> Déclaration auprès du service de santé au travail</a:t>
            </a:r>
          </a:p>
          <a:p>
            <a:pPr lvl="1"/>
            <a:r>
              <a:rPr lang="fr-FR"/>
              <a:t> Affiliation au régime d'assurance chômage</a:t>
            </a:r>
          </a:p>
          <a:p>
            <a:pPr lvl="1"/>
            <a:r>
              <a:rPr lang="fr-FR"/>
              <a:t> Déclaration et paiement des cotisations et contributions sociales</a:t>
            </a:r>
          </a:p>
          <a:p>
            <a:pPr lvl="1"/>
            <a:r>
              <a:rPr lang="fr-FR"/>
              <a:t> Déclaration et versement des montants donnant lieu à la retenue à la source de l’impôt sur le revenu.</a:t>
            </a:r>
          </a:p>
          <a:p>
            <a:pPr marL="457200" lvl="1" indent="0">
              <a:buNone/>
            </a:pPr>
            <a:endParaRPr lang="fr-FR"/>
          </a:p>
          <a:p>
            <a:pPr marL="182563" lvl="1" indent="0">
              <a:buNone/>
            </a:pPr>
            <a:r>
              <a:rPr lang="fr-FR"/>
              <a:t>L'employeur qui souhaite adhérer au CEA </a:t>
            </a:r>
            <a:r>
              <a:rPr lang="fr-FR" b="1"/>
              <a:t>doit utiliser exclusivement</a:t>
            </a:r>
            <a:r>
              <a:rPr lang="fr-FR"/>
              <a:t> ce dispositif pour l'ensemble de ses salariés.</a:t>
            </a:r>
          </a:p>
          <a:p>
            <a:endParaRPr lang="fr-FR"/>
          </a:p>
        </p:txBody>
      </p:sp>
    </p:spTree>
    <p:extLst>
      <p:ext uri="{BB962C8B-B14F-4D97-AF65-F5344CB8AC3E}">
        <p14:creationId xmlns:p14="http://schemas.microsoft.com/office/powerpoint/2010/main" val="110070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F33A5-F5FD-F25A-A4AE-6FD6A8E6F77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AD0268F-3CCB-CC15-4C13-2042CF9AF961}"/>
              </a:ext>
            </a:extLst>
          </p:cNvPr>
          <p:cNvSpPr>
            <a:spLocks noGrp="1"/>
          </p:cNvSpPr>
          <p:nvPr>
            <p:ph type="title"/>
          </p:nvPr>
        </p:nvSpPr>
        <p:spPr/>
        <p:txBody>
          <a:bodyPr/>
          <a:lstStyle/>
          <a:p>
            <a:r>
              <a:rPr lang="fr-FR"/>
              <a:t>Qu’est-ce que le C.E.A. ?</a:t>
            </a:r>
          </a:p>
        </p:txBody>
      </p:sp>
      <p:sp>
        <p:nvSpPr>
          <p:cNvPr id="3" name="Espace réservé du contenu 2">
            <a:extLst>
              <a:ext uri="{FF2B5EF4-FFF2-40B4-BE49-F238E27FC236}">
                <a16:creationId xmlns:a16="http://schemas.microsoft.com/office/drawing/2014/main" id="{210AFA53-4F97-D892-760F-9510E8A5DA73}"/>
              </a:ext>
            </a:extLst>
          </p:cNvPr>
          <p:cNvSpPr>
            <a:spLocks noGrp="1"/>
          </p:cNvSpPr>
          <p:nvPr>
            <p:ph idx="1"/>
          </p:nvPr>
        </p:nvSpPr>
        <p:spPr>
          <a:xfrm>
            <a:off x="1257300" y="2738438"/>
            <a:ext cx="14439900" cy="6527800"/>
          </a:xfrm>
        </p:spPr>
        <p:txBody>
          <a:bodyPr>
            <a:normAutofit fontScale="92500" lnSpcReduction="10000"/>
          </a:bodyPr>
          <a:lstStyle/>
          <a:p>
            <a:r>
              <a:rPr lang="fr-FR" sz="2800"/>
              <a:t>Les avantages du dispositif CEA :</a:t>
            </a:r>
          </a:p>
          <a:p>
            <a:pPr marL="0" indent="0">
              <a:buNone/>
            </a:pPr>
            <a:endParaRPr lang="fr-FR" sz="2800"/>
          </a:p>
          <a:p>
            <a:pPr marL="0" indent="0">
              <a:buNone/>
            </a:pPr>
            <a:r>
              <a:rPr lang="fr-FR" sz="2800"/>
              <a:t>Le Chèque emploi associatif a pour objectif de favoriser l'emploi en milieu associatif en permettant aux associations d'effectuer, en toute simplicité, les formalités administratives liées à l'emploi de salariés :</a:t>
            </a:r>
          </a:p>
          <a:p>
            <a:pPr marL="0" indent="0">
              <a:buNone/>
            </a:pPr>
            <a:r>
              <a:rPr lang="fr-FR" sz="2800" b="1"/>
              <a:t>Une seule formalité</a:t>
            </a:r>
            <a:br>
              <a:rPr lang="fr-FR" sz="2800"/>
            </a:br>
            <a:r>
              <a:rPr lang="fr-FR" sz="2800"/>
              <a:t>L'association accomplit, en un seul document, les formalités administratives liées à l'embauche : la déclaration préalable à l'embauche (DPAE) et le contrat de travail.</a:t>
            </a:r>
          </a:p>
          <a:p>
            <a:pPr marL="0" indent="0">
              <a:buNone/>
            </a:pPr>
            <a:r>
              <a:rPr lang="fr-FR" sz="2800" b="1"/>
              <a:t>Une seule déclaration</a:t>
            </a:r>
            <a:br>
              <a:rPr lang="fr-FR" sz="2800"/>
            </a:br>
            <a:r>
              <a:rPr lang="fr-FR" sz="2800"/>
              <a:t>L'association transmet une seule déclaration au service Chèque emploi associatif pour l'ensemble des organismes de protection sociale obligatoire (Sécurité sociale, chômage, retraite complémentaire et prévoyance) et pour la prise en compte de la gestion du prélèvement à la source de l'impôt sur le revenu.</a:t>
            </a:r>
          </a:p>
          <a:p>
            <a:pPr marL="0" indent="0">
              <a:buNone/>
            </a:pPr>
            <a:r>
              <a:rPr lang="fr-FR" sz="2800" b="1"/>
              <a:t>Un seul règlement</a:t>
            </a:r>
            <a:br>
              <a:rPr lang="fr-FR" sz="2800"/>
            </a:br>
            <a:r>
              <a:rPr lang="fr-FR" sz="2800"/>
              <a:t>L'employeur effectue un règlement unique par prélèvement automatique pour l'ensemble des cotisations et du prélèvement à la source de l'impôt sur le revenu (si le salarié est imposable).</a:t>
            </a:r>
          </a:p>
          <a:p>
            <a:pPr marL="0" indent="0">
              <a:buNone/>
            </a:pPr>
            <a:r>
              <a:rPr lang="fr-FR" sz="2800" b="1"/>
              <a:t>Et en plus …</a:t>
            </a:r>
            <a:r>
              <a:rPr lang="fr-FR" sz="2800"/>
              <a:t> Le Chèque emploi associatif établit les bulletins de paie et calcule les cotisations et contributions sociales dues ainsi que le montant de l'impôt sur le revenu qui doit être prélevé à la source.</a:t>
            </a:r>
          </a:p>
        </p:txBody>
      </p:sp>
    </p:spTree>
    <p:extLst>
      <p:ext uri="{BB962C8B-B14F-4D97-AF65-F5344CB8AC3E}">
        <p14:creationId xmlns:p14="http://schemas.microsoft.com/office/powerpoint/2010/main" val="299088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4E255-36B8-8E40-D2BD-CC797331D89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60BE40D-8779-6D6D-591E-3FB8DAE74BEF}"/>
              </a:ext>
            </a:extLst>
          </p:cNvPr>
          <p:cNvSpPr>
            <a:spLocks noGrp="1"/>
          </p:cNvSpPr>
          <p:nvPr>
            <p:ph type="title"/>
          </p:nvPr>
        </p:nvSpPr>
        <p:spPr>
          <a:xfrm>
            <a:off x="2545080" y="4148931"/>
            <a:ext cx="14828520" cy="1989137"/>
          </a:xfrm>
        </p:spPr>
        <p:txBody>
          <a:bodyPr/>
          <a:lstStyle/>
          <a:p>
            <a:r>
              <a:rPr lang="fr-FR" sz="9600" dirty="0"/>
              <a:t>Démarches complémentaires</a:t>
            </a:r>
          </a:p>
        </p:txBody>
      </p:sp>
    </p:spTree>
    <p:extLst>
      <p:ext uri="{BB962C8B-B14F-4D97-AF65-F5344CB8AC3E}">
        <p14:creationId xmlns:p14="http://schemas.microsoft.com/office/powerpoint/2010/main" val="211312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0A498-7188-CFC7-4B2A-FD9F8DE569B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0D01C7A-8704-0259-FDD3-E536E14BC04A}"/>
              </a:ext>
            </a:extLst>
          </p:cNvPr>
          <p:cNvSpPr>
            <a:spLocks noGrp="1"/>
          </p:cNvSpPr>
          <p:nvPr>
            <p:ph type="title"/>
          </p:nvPr>
        </p:nvSpPr>
        <p:spPr/>
        <p:txBody>
          <a:bodyPr/>
          <a:lstStyle/>
          <a:p>
            <a:r>
              <a:rPr lang="fr-FR" dirty="0"/>
              <a:t>Démarches complémentaires</a:t>
            </a:r>
          </a:p>
        </p:txBody>
      </p:sp>
      <p:sp>
        <p:nvSpPr>
          <p:cNvPr id="3" name="Espace réservé du contenu 2">
            <a:extLst>
              <a:ext uri="{FF2B5EF4-FFF2-40B4-BE49-F238E27FC236}">
                <a16:creationId xmlns:a16="http://schemas.microsoft.com/office/drawing/2014/main" id="{09CEDB19-05B7-3A51-AE99-686060DC8872}"/>
              </a:ext>
            </a:extLst>
          </p:cNvPr>
          <p:cNvSpPr>
            <a:spLocks noGrp="1"/>
          </p:cNvSpPr>
          <p:nvPr>
            <p:ph idx="1"/>
          </p:nvPr>
        </p:nvSpPr>
        <p:spPr>
          <a:xfrm>
            <a:off x="1257300" y="2738438"/>
            <a:ext cx="14439900" cy="6527800"/>
          </a:xfrm>
        </p:spPr>
        <p:txBody>
          <a:bodyPr vert="horz" lIns="91440" tIns="45720" rIns="91440" bIns="45720" rtlCol="0" anchor="t">
            <a:normAutofit/>
          </a:bodyPr>
          <a:lstStyle/>
          <a:p>
            <a:r>
              <a:rPr lang="fr-FR" b="1" dirty="0"/>
              <a:t>Attention certaines démarches ne sont pas gérées par le CEA </a:t>
            </a:r>
            <a:r>
              <a:rPr lang="fr-FR" dirty="0"/>
              <a:t>:</a:t>
            </a:r>
          </a:p>
          <a:p>
            <a:pPr marL="0" indent="0">
              <a:buNone/>
            </a:pPr>
            <a:endParaRPr lang="fr-FR" dirty="0"/>
          </a:p>
          <a:p>
            <a:pPr lvl="1"/>
            <a:r>
              <a:rPr lang="fr-FR" dirty="0"/>
              <a:t> Les relations avec la médecine du travail (visite médicale d’embauche, périodique, paiement des cotisations, déclaration des salariés)</a:t>
            </a:r>
          </a:p>
          <a:p>
            <a:pPr marL="457200" lvl="1" indent="0">
              <a:buNone/>
            </a:pPr>
            <a:endParaRPr lang="fr-FR" dirty="0">
              <a:ea typeface="Calibri"/>
              <a:cs typeface="Calibri"/>
            </a:endParaRPr>
          </a:p>
          <a:p>
            <a:pPr lvl="1"/>
            <a:r>
              <a:rPr lang="fr-FR" dirty="0"/>
              <a:t> Les taxes et cotisations recouvrées directement par d’autres organismes : </a:t>
            </a:r>
          </a:p>
          <a:p>
            <a:pPr lvl="2"/>
            <a:r>
              <a:rPr lang="fr-FR" dirty="0"/>
              <a:t>la contribution à la formation professionnelle (OPCO), AFDAS</a:t>
            </a:r>
            <a:endParaRPr lang="fr-FR" dirty="0">
              <a:ea typeface="Calibri"/>
              <a:cs typeface="Calibri"/>
            </a:endParaRPr>
          </a:p>
          <a:p>
            <a:pPr lvl="2"/>
            <a:r>
              <a:rPr lang="fr-FR" dirty="0"/>
              <a:t>les cotisations aux régimes de prévoyance complémentaire et de retraite supplémentaire</a:t>
            </a:r>
          </a:p>
          <a:p>
            <a:pPr marL="914400" lvl="2" indent="0">
              <a:buNone/>
            </a:pPr>
            <a:endParaRPr lang="fr-FR" dirty="0"/>
          </a:p>
          <a:p>
            <a:pPr marL="457200" lvl="1" indent="0">
              <a:buNone/>
            </a:pPr>
            <a:endParaRPr lang="fr-FR" dirty="0"/>
          </a:p>
        </p:txBody>
      </p:sp>
    </p:spTree>
    <p:extLst>
      <p:ext uri="{BB962C8B-B14F-4D97-AF65-F5344CB8AC3E}">
        <p14:creationId xmlns:p14="http://schemas.microsoft.com/office/powerpoint/2010/main" val="42513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0852-4011-59C0-4230-DC40E2EF2E6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2D40E1-0245-EC0F-FB50-84162702165B}"/>
              </a:ext>
            </a:extLst>
          </p:cNvPr>
          <p:cNvSpPr>
            <a:spLocks noGrp="1"/>
          </p:cNvSpPr>
          <p:nvPr>
            <p:ph type="title"/>
          </p:nvPr>
        </p:nvSpPr>
        <p:spPr/>
        <p:txBody>
          <a:bodyPr/>
          <a:lstStyle/>
          <a:p>
            <a:r>
              <a:rPr lang="fr-FR" dirty="0"/>
              <a:t>Démarches complémentaires</a:t>
            </a:r>
          </a:p>
        </p:txBody>
      </p:sp>
      <p:sp>
        <p:nvSpPr>
          <p:cNvPr id="3" name="Espace réservé du contenu 2">
            <a:extLst>
              <a:ext uri="{FF2B5EF4-FFF2-40B4-BE49-F238E27FC236}">
                <a16:creationId xmlns:a16="http://schemas.microsoft.com/office/drawing/2014/main" id="{0DF7BD47-641C-CA27-2BC4-03D044E6A9DE}"/>
              </a:ext>
            </a:extLst>
          </p:cNvPr>
          <p:cNvSpPr>
            <a:spLocks noGrp="1"/>
          </p:cNvSpPr>
          <p:nvPr>
            <p:ph idx="1"/>
          </p:nvPr>
        </p:nvSpPr>
        <p:spPr>
          <a:xfrm>
            <a:off x="1257300" y="2738438"/>
            <a:ext cx="14439900" cy="6527800"/>
          </a:xfrm>
        </p:spPr>
        <p:txBody>
          <a:bodyPr vert="horz" lIns="91440" tIns="45720" rIns="91440" bIns="45720" rtlCol="0" anchor="t">
            <a:normAutofit/>
          </a:bodyPr>
          <a:lstStyle/>
          <a:p>
            <a:r>
              <a:rPr lang="fr-FR" b="1" dirty="0"/>
              <a:t>Pensez à :</a:t>
            </a:r>
          </a:p>
          <a:p>
            <a:pPr marL="0" indent="0">
              <a:buNone/>
            </a:pPr>
            <a:endParaRPr lang="fr-FR" dirty="0"/>
          </a:p>
          <a:p>
            <a:pPr lvl="2"/>
            <a:r>
              <a:rPr lang="fr-FR" b="1" dirty="0">
                <a:solidFill>
                  <a:srgbClr val="FF0000"/>
                </a:solidFill>
              </a:rPr>
              <a:t> Vérifier auprès de votre salarié qu’il reçoit bien son bulletin de salaire. </a:t>
            </a:r>
            <a:r>
              <a:rPr lang="fr-FR" dirty="0"/>
              <a:t>Dans le cas contraire, pensez à le lui envoyer.</a:t>
            </a:r>
          </a:p>
          <a:p>
            <a:pPr marL="0" indent="0">
              <a:buNone/>
            </a:pPr>
            <a:endParaRPr lang="fr-FR" b="1" dirty="0">
              <a:solidFill>
                <a:srgbClr val="FF0000"/>
              </a:solidFill>
            </a:endParaRPr>
          </a:p>
          <a:p>
            <a:pPr lvl="2"/>
            <a:r>
              <a:rPr lang="fr-FR" dirty="0"/>
              <a:t>Lui envoyer son attestation fiscale en début d’année afin de lui faciliter sa déclaration auprès du FISC (pas automatique)</a:t>
            </a:r>
          </a:p>
          <a:p>
            <a:pPr marL="457200" lvl="1" indent="0">
              <a:buNone/>
            </a:pPr>
            <a:endParaRPr lang="fr-FR" dirty="0"/>
          </a:p>
          <a:p>
            <a:pPr marL="0" lvl="1" indent="0">
              <a:buNone/>
              <a:tabLst>
                <a:tab pos="0" algn="l"/>
              </a:tabLst>
            </a:pPr>
            <a:r>
              <a:rPr lang="fr-FR" sz="2800" dirty="0"/>
              <a:t>En fin de contrat :</a:t>
            </a:r>
          </a:p>
          <a:p>
            <a:pPr marL="0" lvl="1" indent="0">
              <a:buNone/>
              <a:tabLst>
                <a:tab pos="0" algn="l"/>
              </a:tabLst>
            </a:pPr>
            <a:endParaRPr lang="fr-FR" sz="3200" dirty="0"/>
          </a:p>
          <a:p>
            <a:pPr marL="1371600" lvl="3" indent="-457200">
              <a:buFont typeface="Wingdings" panose="05000000000000000000" pitchFamily="2" charset="2"/>
              <a:buChar char="§"/>
              <a:tabLst>
                <a:tab pos="0" algn="l"/>
              </a:tabLst>
            </a:pPr>
            <a:r>
              <a:rPr lang="fr-FR" sz="2800" dirty="0"/>
              <a:t>Pensez à éditer et remplir les documents : solde de tout compte, certificat de travail et attestation France Travail (qui ne sont pas disponibles sur le site CEA)</a:t>
            </a:r>
            <a:endParaRPr lang="fr-FR" sz="2800" dirty="0">
              <a:ea typeface="Calibri"/>
              <a:cs typeface="Calibri"/>
            </a:endParaRPr>
          </a:p>
          <a:p>
            <a:pPr marL="457200" lvl="1" indent="0">
              <a:buNone/>
            </a:pPr>
            <a:endParaRPr lang="fr-FR" dirty="0"/>
          </a:p>
        </p:txBody>
      </p:sp>
    </p:spTree>
    <p:extLst>
      <p:ext uri="{BB962C8B-B14F-4D97-AF65-F5344CB8AC3E}">
        <p14:creationId xmlns:p14="http://schemas.microsoft.com/office/powerpoint/2010/main" val="879526055"/>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5D84B9AF4696408A7B81AB4A6C692C" ma:contentTypeVersion="18" ma:contentTypeDescription="Crée un document." ma:contentTypeScope="" ma:versionID="c8c12ef97b1bb59f4e2b693cf0050022">
  <xsd:schema xmlns:xsd="http://www.w3.org/2001/XMLSchema" xmlns:xs="http://www.w3.org/2001/XMLSchema" xmlns:p="http://schemas.microsoft.com/office/2006/metadata/properties" xmlns:ns2="af2f2873-9fc7-44e4-8b71-91204aef72d2" xmlns:ns3="f4561dd3-88a6-4966-8780-02539cc248e2" targetNamespace="http://schemas.microsoft.com/office/2006/metadata/properties" ma:root="true" ma:fieldsID="7ab3a1e308d504d09e332dad93121b29" ns2:_="" ns3:_="">
    <xsd:import namespace="af2f2873-9fc7-44e4-8b71-91204aef72d2"/>
    <xsd:import namespace="f4561dd3-88a6-4966-8780-02539cc248e2"/>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2f2873-9fc7-44e4-8b71-91204aef72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4ac12db7-0135-45bb-ac12-848fabb1bcf5"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561dd3-88a6-4966-8780-02539cc248e2"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8f16b3fb-9310-434a-b92d-cd7ba9bf7b70}" ma:internalName="TaxCatchAll" ma:showField="CatchAllData" ma:web="f4561dd3-88a6-4966-8780-02539cc248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561dd3-88a6-4966-8780-02539cc248e2" xsi:nil="true"/>
    <lcf76f155ced4ddcb4097134ff3c332f xmlns="af2f2873-9fc7-44e4-8b71-91204aef72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AA5A6B9-03B4-4F93-A063-A5B60D2BB168}">
  <ds:schemaRefs>
    <ds:schemaRef ds:uri="af2f2873-9fc7-44e4-8b71-91204aef72d2"/>
    <ds:schemaRef ds:uri="f4561dd3-88a6-4966-8780-02539cc248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B5AF50-4DD3-450C-ABEA-8F32DA34F18C}">
  <ds:schemaRefs>
    <ds:schemaRef ds:uri="http://schemas.microsoft.com/sharepoint/v3/contenttype/forms"/>
  </ds:schemaRefs>
</ds:datastoreItem>
</file>

<file path=customXml/itemProps3.xml><?xml version="1.0" encoding="utf-8"?>
<ds:datastoreItem xmlns:ds="http://schemas.openxmlformats.org/officeDocument/2006/customXml" ds:itemID="{10412AC2-C2CD-4C0A-8418-04FE0EE3AAE9}">
  <ds:schemaRefs>
    <ds:schemaRef ds:uri="af2f2873-9fc7-44e4-8b71-91204aef72d2"/>
    <ds:schemaRef ds:uri="f4561dd3-88a6-4966-8780-02539cc248e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TotalTime>
  <Words>1149</Words>
  <Application>Microsoft Office PowerPoint</Application>
  <PresentationFormat>Personnalisé</PresentationFormat>
  <Paragraphs>110</Paragraphs>
  <Slides>30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Oswald Bold</vt:lpstr>
      <vt:lpstr>Courier New</vt:lpstr>
      <vt:lpstr>Wingdings</vt:lpstr>
      <vt:lpstr>Calibri</vt:lpstr>
      <vt:lpstr>Arial</vt:lpstr>
      <vt:lpstr>Oswald</vt:lpstr>
      <vt:lpstr>Calibri Light</vt:lpstr>
      <vt:lpstr>Conception personnalisée</vt:lpstr>
      <vt:lpstr>Présentation PowerPoint</vt:lpstr>
      <vt:lpstr>Présentation PowerPoint</vt:lpstr>
      <vt:lpstr>Qu’est-ce que le C.E.A. ?</vt:lpstr>
      <vt:lpstr>Qu’est-ce que le C.E.A. ?</vt:lpstr>
      <vt:lpstr>Qu’est-ce que le C.E.A. ?</vt:lpstr>
      <vt:lpstr>Qu’est-ce que le C.E.A. ?</vt:lpstr>
      <vt:lpstr>Démarches complémentaires</vt:lpstr>
      <vt:lpstr>Démarches complémentaires</vt:lpstr>
      <vt:lpstr>Démarches complémentaires</vt:lpstr>
      <vt:lpstr>Qui peut utiliser le C.E.A. ?</vt:lpstr>
      <vt:lpstr>Qui peut utiliser le C.E.A. ?</vt:lpstr>
      <vt:lpstr>Comment adhérer au C.E.A. ?</vt:lpstr>
      <vt:lpstr>Comment adhérer au C.E.A. ?</vt:lpstr>
      <vt:lpstr>Comment adhérer au C.E.A. ?</vt:lpstr>
      <vt:lpstr>La plateforme de déclaration</vt:lpstr>
      <vt:lpstr>La plateforme de déclaration</vt:lpstr>
      <vt:lpstr>La plateforme de déclaration</vt:lpstr>
      <vt:lpstr>La plateforme de déclaration</vt:lpstr>
      <vt:lpstr>La plateforme de déclaration</vt:lpstr>
      <vt:lpstr>La plateforme de déclaration</vt:lpstr>
      <vt:lpstr>La plateforme de déclaration</vt:lpstr>
      <vt:lpstr>La plateforme de déclaration</vt:lpstr>
      <vt:lpstr>La plateforme de déclaration</vt:lpstr>
      <vt:lpstr>Exemple de volet social</vt:lpstr>
      <vt:lpstr>La plateforme de déclaration</vt:lpstr>
      <vt:lpstr>La plateforme de déclaration</vt:lpstr>
      <vt:lpstr>La plateforme de déclaration</vt:lpstr>
      <vt:lpstr>Le paiement des cotisations</vt:lpstr>
      <vt:lpstr>Le paiement des cotisations</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Ligue Occitanie Présentation</dc:title>
  <dc:creator>Virginie MOLTOT</dc:creator>
  <cp:lastModifiedBy>User TLSE</cp:lastModifiedBy>
  <cp:revision>5</cp:revision>
  <dcterms:created xsi:type="dcterms:W3CDTF">2006-08-16T00:00:00Z</dcterms:created>
  <dcterms:modified xsi:type="dcterms:W3CDTF">2025-09-18T14:28:02Z</dcterms:modified>
  <dc:identifier>DAF58B4SDYQ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0x010100635D84B9AF4696408A7B81AB4A6C692C</vt:lpwstr>
  </property>
  <property fmtid="{D5CDD505-2E9C-101B-9397-08002B2CF9AE}" pid="3" name="MediaServiceImageTags">
    <vt:lpwstr/>
  </property>
</Properties>
</file>