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4"/>
  </p:sldMasterIdLst>
  <p:notesMasterIdLst>
    <p:notesMasterId r:id="rId25"/>
  </p:notesMasterIdLst>
  <p:sldIdLst>
    <p:sldId id="256" r:id="rId5"/>
    <p:sldId id="274" r:id="rId6"/>
    <p:sldId id="275" r:id="rId7"/>
    <p:sldId id="289" r:id="rId8"/>
    <p:sldId id="276" r:id="rId9"/>
    <p:sldId id="285" r:id="rId10"/>
    <p:sldId id="298" r:id="rId11"/>
    <p:sldId id="286" r:id="rId12"/>
    <p:sldId id="287" r:id="rId13"/>
    <p:sldId id="299" r:id="rId14"/>
    <p:sldId id="290" r:id="rId15"/>
    <p:sldId id="291" r:id="rId16"/>
    <p:sldId id="293" r:id="rId17"/>
    <p:sldId id="292" r:id="rId18"/>
    <p:sldId id="300" r:id="rId19"/>
    <p:sldId id="303" r:id="rId20"/>
    <p:sldId id="302" r:id="rId21"/>
    <p:sldId id="295" r:id="rId22"/>
    <p:sldId id="301" r:id="rId23"/>
    <p:sldId id="282" r:id="rId24"/>
  </p:sldIdLst>
  <p:sldSz cx="18288000" cy="10287000"/>
  <p:notesSz cx="6858000" cy="9144000"/>
  <p:embeddedFontLst>
    <p:embeddedFont>
      <p:font typeface="Oswald" pitchFamily="2" charset="77"/>
      <p:regular r:id="rId26"/>
      <p:bold r:id="rId27"/>
    </p:embeddedFont>
    <p:embeddedFont>
      <p:font typeface="Oswald Bold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0B8"/>
    <a:srgbClr val="1B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50D7FC-7226-73E7-6BBA-322E9C346670}" v="2" dt="2025-09-16T14:00:5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4610" autoAdjust="0"/>
  </p:normalViewPr>
  <p:slideViewPr>
    <p:cSldViewPr>
      <p:cViewPr varScale="1">
        <p:scale>
          <a:sx n="77" d="100"/>
          <a:sy n="77" d="100"/>
        </p:scale>
        <p:origin x="3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Berlanger" userId="S::gestion@occitanie-ffjudo.com::71160a88-3905-4e9b-92f2-a4e6ce380cbb" providerId="AD" clId="Web-{9A50D7FC-7226-73E7-6BBA-322E9C346670}"/>
    <pc:docChg chg="addSld delSld">
      <pc:chgData name="Alexandra Berlanger" userId="S::gestion@occitanie-ffjudo.com::71160a88-3905-4e9b-92f2-a4e6ce380cbb" providerId="AD" clId="Web-{9A50D7FC-7226-73E7-6BBA-322E9C346670}" dt="2025-09-16T14:00:59.978" v="1"/>
      <pc:docMkLst>
        <pc:docMk/>
      </pc:docMkLst>
      <pc:sldChg chg="new del">
        <pc:chgData name="Alexandra Berlanger" userId="S::gestion@occitanie-ffjudo.com::71160a88-3905-4e9b-92f2-a4e6ce380cbb" providerId="AD" clId="Web-{9A50D7FC-7226-73E7-6BBA-322E9C346670}" dt="2025-09-16T14:00:59.978" v="1"/>
        <pc:sldMkLst>
          <pc:docMk/>
          <pc:sldMk cId="2044221106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37B87-8A8E-C048-B423-7D7F212AA54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CE7F-2131-954E-96E9-3136A756C1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9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B29D061-B376-B14E-B845-EDDC59EBC2B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5" t="-58707" r="-45437" b="-17597"/>
            </a:stretch>
          </a:blipFill>
        </p:spPr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FC9E5175-F834-514B-BBF6-0C9B3CE129C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1915563">
                <a:moveTo>
                  <a:pt x="0" y="0"/>
                </a:moveTo>
                <a:lnTo>
                  <a:pt x="18288000" y="0"/>
                </a:lnTo>
                <a:lnTo>
                  <a:pt x="18288000" y="11915563"/>
                </a:lnTo>
                <a:lnTo>
                  <a:pt x="0" y="119155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453" r="-16121" b="-63770"/>
            </a:stretch>
          </a:blipFill>
        </p:spPr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420F2A6D-BBCD-B242-9904-9615D7CB33FC}"/>
              </a:ext>
            </a:extLst>
          </p:cNvPr>
          <p:cNvSpPr/>
          <p:nvPr userDrawn="1"/>
        </p:nvSpPr>
        <p:spPr>
          <a:xfrm>
            <a:off x="1028700" y="9390719"/>
            <a:ext cx="150824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E528EE-1E19-1B4B-8501-0E942688C3DF}"/>
              </a:ext>
            </a:extLst>
          </p:cNvPr>
          <p:cNvSpPr/>
          <p:nvPr userDrawn="1"/>
        </p:nvSpPr>
        <p:spPr>
          <a:xfrm>
            <a:off x="16471614" y="0"/>
            <a:ext cx="1359185" cy="156303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1" y="0"/>
                </a:lnTo>
                <a:lnTo>
                  <a:pt x="917711" y="1068660"/>
                </a:lnTo>
                <a:lnTo>
                  <a:pt x="0" y="1068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B894CEF-152F-7249-AFF5-980CE423ABC1}"/>
              </a:ext>
            </a:extLst>
          </p:cNvPr>
          <p:cNvSpPr/>
          <p:nvPr userDrawn="1"/>
        </p:nvSpPr>
        <p:spPr>
          <a:xfrm>
            <a:off x="106106" y="358066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0FF65A9F-8B64-0546-AD62-03C8EA333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0" y="3226648"/>
            <a:ext cx="15773400" cy="1989137"/>
          </a:xfrm>
        </p:spPr>
        <p:txBody>
          <a:bodyPr>
            <a:normAutofit/>
          </a:bodyPr>
          <a:lstStyle>
            <a:lvl1pPr>
              <a:defRPr sz="12950" b="1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Titre 14">
            <a:extLst>
              <a:ext uri="{FF2B5EF4-FFF2-40B4-BE49-F238E27FC236}">
                <a16:creationId xmlns:a16="http://schemas.microsoft.com/office/drawing/2014/main" id="{13F014D4-C11A-C945-B51B-F9FB19465BAB}"/>
              </a:ext>
            </a:extLst>
          </p:cNvPr>
          <p:cNvSpPr txBox="1">
            <a:spLocks/>
          </p:cNvSpPr>
          <p:nvPr userDrawn="1"/>
        </p:nvSpPr>
        <p:spPr>
          <a:xfrm>
            <a:off x="1905000" y="5143500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950" b="1" kern="1200">
                <a:solidFill>
                  <a:schemeClr val="bg1"/>
                </a:solidFill>
                <a:latin typeface="Oswal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3822FD-50FB-4642-B40D-1010DCB5CCF0}"/>
              </a:ext>
            </a:extLst>
          </p:cNvPr>
          <p:cNvSpPr txBox="1"/>
          <p:nvPr userDrawn="1"/>
        </p:nvSpPr>
        <p:spPr>
          <a:xfrm>
            <a:off x="2024669" y="7485640"/>
            <a:ext cx="445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Oswald" panose="02000503000000000000" pitchFamily="2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8482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BA1B15-8759-BC4E-BC72-E4D54638C7B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B1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73CE160-14C4-E74A-9210-ADB1B12F2CCC}"/>
              </a:ext>
            </a:extLst>
          </p:cNvPr>
          <p:cNvSpPr/>
          <p:nvPr userDrawn="1"/>
        </p:nvSpPr>
        <p:spPr>
          <a:xfrm>
            <a:off x="25400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20171303" h="13142631">
                <a:moveTo>
                  <a:pt x="0" y="0"/>
                </a:moveTo>
                <a:lnTo>
                  <a:pt x="20171302" y="0"/>
                </a:lnTo>
                <a:lnTo>
                  <a:pt x="20171302" y="13142630"/>
                </a:lnTo>
                <a:lnTo>
                  <a:pt x="0" y="13142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F45C666-59F4-6C42-841F-B07D42FAB56E}"/>
              </a:ext>
            </a:extLst>
          </p:cNvPr>
          <p:cNvSpPr/>
          <p:nvPr userDrawn="1"/>
        </p:nvSpPr>
        <p:spPr>
          <a:xfrm>
            <a:off x="1790701" y="9390718"/>
            <a:ext cx="150824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0150E7-6D75-3F45-B385-BFE5392B991A}"/>
              </a:ext>
            </a:extLst>
          </p:cNvPr>
          <p:cNvSpPr/>
          <p:nvPr userDrawn="1"/>
        </p:nvSpPr>
        <p:spPr>
          <a:xfrm>
            <a:off x="6550637" y="471350"/>
            <a:ext cx="5562600" cy="5562600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D54CD16-BA81-9B42-8E2E-1A16F94DF2D3}"/>
              </a:ext>
            </a:extLst>
          </p:cNvPr>
          <p:cNvSpPr txBox="1"/>
          <p:nvPr userDrawn="1"/>
        </p:nvSpPr>
        <p:spPr>
          <a:xfrm>
            <a:off x="1039648" y="9661828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4" name="Titre 14">
            <a:extLst>
              <a:ext uri="{FF2B5EF4-FFF2-40B4-BE49-F238E27FC236}">
                <a16:creationId xmlns:a16="http://schemas.microsoft.com/office/drawing/2014/main" id="{5F597CB3-1478-8E41-8299-0AB1DBBF8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5300" y="6505300"/>
            <a:ext cx="9677400" cy="1989137"/>
          </a:xfrm>
        </p:spPr>
        <p:txBody>
          <a:bodyPr>
            <a:noAutofit/>
          </a:bodyPr>
          <a:lstStyle>
            <a:lvl1pPr algn="ctr">
              <a:defRPr sz="10800" b="1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REMERCIEMENTS</a:t>
            </a:r>
          </a:p>
        </p:txBody>
      </p:sp>
    </p:spTree>
    <p:extLst>
      <p:ext uri="{BB962C8B-B14F-4D97-AF65-F5344CB8AC3E}">
        <p14:creationId xmlns:p14="http://schemas.microsoft.com/office/powerpoint/2010/main" val="20021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BA1B15-8759-BC4E-BC72-E4D54638C7B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B17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73CE160-14C4-E74A-9210-ADB1B12F2CCC}"/>
              </a:ext>
            </a:extLst>
          </p:cNvPr>
          <p:cNvSpPr/>
          <p:nvPr userDrawn="1"/>
        </p:nvSpPr>
        <p:spPr>
          <a:xfrm>
            <a:off x="25400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20171303" h="13142631">
                <a:moveTo>
                  <a:pt x="0" y="0"/>
                </a:moveTo>
                <a:lnTo>
                  <a:pt x="20171302" y="0"/>
                </a:lnTo>
                <a:lnTo>
                  <a:pt x="20171302" y="13142630"/>
                </a:lnTo>
                <a:lnTo>
                  <a:pt x="0" y="13142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F45C666-59F4-6C42-841F-B07D42FAB56E}"/>
              </a:ext>
            </a:extLst>
          </p:cNvPr>
          <p:cNvSpPr/>
          <p:nvPr userDrawn="1"/>
        </p:nvSpPr>
        <p:spPr>
          <a:xfrm>
            <a:off x="1790701" y="9390718"/>
            <a:ext cx="150824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00150E7-6D75-3F45-B385-BFE5392B991A}"/>
              </a:ext>
            </a:extLst>
          </p:cNvPr>
          <p:cNvSpPr/>
          <p:nvPr userDrawn="1"/>
        </p:nvSpPr>
        <p:spPr>
          <a:xfrm>
            <a:off x="16154400" y="266700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0D54CD16-BA81-9B42-8E2E-1A16F94DF2D3}"/>
              </a:ext>
            </a:extLst>
          </p:cNvPr>
          <p:cNvSpPr txBox="1"/>
          <p:nvPr userDrawn="1"/>
        </p:nvSpPr>
        <p:spPr>
          <a:xfrm>
            <a:off x="1039648" y="9661828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4" name="Titre 14">
            <a:extLst>
              <a:ext uri="{FF2B5EF4-FFF2-40B4-BE49-F238E27FC236}">
                <a16:creationId xmlns:a16="http://schemas.microsoft.com/office/drawing/2014/main" id="{5F597CB3-1478-8E41-8299-0AB1DBBF8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4148931"/>
            <a:ext cx="7543800" cy="1989137"/>
          </a:xfrm>
        </p:spPr>
        <p:txBody>
          <a:bodyPr>
            <a:noAutofit/>
          </a:bodyPr>
          <a:lstStyle>
            <a:lvl1pPr>
              <a:defRPr sz="18600" b="1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 2</a:t>
            </a:r>
          </a:p>
        </p:txBody>
      </p:sp>
    </p:spTree>
    <p:extLst>
      <p:ext uri="{BB962C8B-B14F-4D97-AF65-F5344CB8AC3E}">
        <p14:creationId xmlns:p14="http://schemas.microsoft.com/office/powerpoint/2010/main" val="6481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803676EA-DCC7-714D-8B45-3382538AFF08}"/>
              </a:ext>
            </a:extLst>
          </p:cNvPr>
          <p:cNvSpPr/>
          <p:nvPr userDrawn="1"/>
        </p:nvSpPr>
        <p:spPr>
          <a:xfrm>
            <a:off x="15859022" y="-128827"/>
            <a:ext cx="2428978" cy="10415827"/>
          </a:xfrm>
          <a:prstGeom prst="rect">
            <a:avLst/>
          </a:prstGeom>
          <a:solidFill>
            <a:srgbClr val="5080B8"/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FF8E43B2-DE88-B64D-A2B8-FEB624826AC6}"/>
              </a:ext>
            </a:extLst>
          </p:cNvPr>
          <p:cNvSpPr/>
          <p:nvPr userDrawn="1"/>
        </p:nvSpPr>
        <p:spPr>
          <a:xfrm>
            <a:off x="1028700" y="939071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B0DD6735-EFA4-4A46-A5EF-EDF1D5168EEF}"/>
              </a:ext>
            </a:extLst>
          </p:cNvPr>
          <p:cNvSpPr/>
          <p:nvPr userDrawn="1"/>
        </p:nvSpPr>
        <p:spPr>
          <a:xfrm>
            <a:off x="1441379" y="2150686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DF7D9EE-C311-9547-B8DD-4EAAF380CF81}"/>
              </a:ext>
            </a:extLst>
          </p:cNvPr>
          <p:cNvSpPr/>
          <p:nvPr userDrawn="1"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8E907FE0-4F3D-2442-A4F8-7329FA63DB0D}"/>
              </a:ext>
            </a:extLst>
          </p:cNvPr>
          <p:cNvSpPr/>
          <p:nvPr userDrawn="1"/>
        </p:nvSpPr>
        <p:spPr>
          <a:xfrm>
            <a:off x="16114230" y="232123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5BC40B7F-28C0-EC40-A07F-5FBBD4664B1B}"/>
              </a:ext>
            </a:extLst>
          </p:cNvPr>
          <p:cNvSpPr txBox="1"/>
          <p:nvPr userDrawn="1"/>
        </p:nvSpPr>
        <p:spPr>
          <a:xfrm>
            <a:off x="277647" y="9661829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9F13A94C-3AE9-F845-A2B9-E2A295AED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973" y="297103"/>
            <a:ext cx="15773400" cy="1989137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F98913AB-EEE7-B54D-8100-72EDA0616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</p:spPr>
        <p:txBody>
          <a:bodyPr>
            <a:normAutofit/>
          </a:bodyPr>
          <a:lstStyle>
            <a:lvl1pPr marL="457200" indent="-457200">
              <a:buFont typeface="Wingdings" pitchFamily="2" charset="2"/>
              <a:buChar char="Ø"/>
              <a:defRPr sz="3600"/>
            </a:lvl1pPr>
            <a:lvl2pPr marL="685800" indent="-228600">
              <a:buFont typeface="Courier New" panose="02070309020205020404" pitchFamily="49" charset="0"/>
              <a:buChar char="o"/>
              <a:defRPr sz="3200"/>
            </a:lvl2pPr>
            <a:lvl3pPr marL="1143000" indent="-228600">
              <a:buFont typeface="Wingdings" pitchFamily="2" charset="2"/>
              <a:buChar char="§"/>
              <a:defRPr sz="2800"/>
            </a:lvl3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582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>
            <a:extLst>
              <a:ext uri="{FF2B5EF4-FFF2-40B4-BE49-F238E27FC236}">
                <a16:creationId xmlns:a16="http://schemas.microsoft.com/office/drawing/2014/main" id="{5B04D1DC-C55C-3D40-A582-D55D170AB356}"/>
              </a:ext>
            </a:extLst>
          </p:cNvPr>
          <p:cNvSpPr/>
          <p:nvPr userDrawn="1"/>
        </p:nvSpPr>
        <p:spPr>
          <a:xfrm>
            <a:off x="1441379" y="2150686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D9677877-51F6-9D4B-9FDE-BAA689F74E73}"/>
              </a:ext>
            </a:extLst>
          </p:cNvPr>
          <p:cNvSpPr/>
          <p:nvPr userDrawn="1"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id="{BB422BE7-8593-DB4F-B251-23ADA45F6FD3}"/>
              </a:ext>
            </a:extLst>
          </p:cNvPr>
          <p:cNvGrpSpPr/>
          <p:nvPr userDrawn="1"/>
        </p:nvGrpSpPr>
        <p:grpSpPr>
          <a:xfrm>
            <a:off x="12822381" y="0"/>
            <a:ext cx="5465619" cy="10287000"/>
            <a:chOff x="0" y="0"/>
            <a:chExt cx="846767" cy="1593725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F431876-A6AD-224E-9C89-9FC77E3AD972}"/>
                </a:ext>
              </a:extLst>
            </p:cNvPr>
            <p:cNvSpPr/>
            <p:nvPr/>
          </p:nvSpPr>
          <p:spPr>
            <a:xfrm>
              <a:off x="0" y="0"/>
              <a:ext cx="846767" cy="1593725"/>
            </a:xfrm>
            <a:custGeom>
              <a:avLst/>
              <a:gdLst/>
              <a:ahLst/>
              <a:cxnLst/>
              <a:rect l="l" t="t" r="r" b="b"/>
              <a:pathLst>
                <a:path w="846767" h="1593725">
                  <a:moveTo>
                    <a:pt x="0" y="0"/>
                  </a:moveTo>
                  <a:lnTo>
                    <a:pt x="846767" y="0"/>
                  </a:lnTo>
                  <a:lnTo>
                    <a:pt x="84676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l="-65568" r="-11675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7961578B-8BC8-0548-AAE2-1DB1C0F20915}"/>
              </a:ext>
            </a:extLst>
          </p:cNvPr>
          <p:cNvSpPr/>
          <p:nvPr userDrawn="1"/>
        </p:nvSpPr>
        <p:spPr>
          <a:xfrm>
            <a:off x="1028700" y="940976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9CFF4EA5-3382-9643-9798-3ADF958D95DC}"/>
              </a:ext>
            </a:extLst>
          </p:cNvPr>
          <p:cNvSpPr/>
          <p:nvPr userDrawn="1"/>
        </p:nvSpPr>
        <p:spPr>
          <a:xfrm rot="5400000">
            <a:off x="10411688" y="2410690"/>
            <a:ext cx="10287002" cy="5465619"/>
          </a:xfrm>
          <a:custGeom>
            <a:avLst/>
            <a:gdLst/>
            <a:ahLst/>
            <a:cxnLst/>
            <a:rect l="l" t="t" r="r" b="b"/>
            <a:pathLst>
              <a:path w="12358893" h="8052448">
                <a:moveTo>
                  <a:pt x="0" y="0"/>
                </a:moveTo>
                <a:lnTo>
                  <a:pt x="12358894" y="0"/>
                </a:lnTo>
                <a:lnTo>
                  <a:pt x="12358894" y="8052449"/>
                </a:lnTo>
                <a:lnTo>
                  <a:pt x="0" y="8052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C5AC629-E2F0-6840-B57B-649A203925DD}"/>
              </a:ext>
            </a:extLst>
          </p:cNvPr>
          <p:cNvSpPr/>
          <p:nvPr userDrawn="1"/>
        </p:nvSpPr>
        <p:spPr>
          <a:xfrm>
            <a:off x="16111173" y="302854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94D7279A-2235-8142-8C2A-35ADA8CBE0CE}"/>
              </a:ext>
            </a:extLst>
          </p:cNvPr>
          <p:cNvSpPr txBox="1"/>
          <p:nvPr userDrawn="1"/>
        </p:nvSpPr>
        <p:spPr>
          <a:xfrm>
            <a:off x="277647" y="9661829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2" name="Titre 14">
            <a:extLst>
              <a:ext uri="{FF2B5EF4-FFF2-40B4-BE49-F238E27FC236}">
                <a16:creationId xmlns:a16="http://schemas.microsoft.com/office/drawing/2014/main" id="{5136F16F-6FD2-134A-B0B9-5A1F9D82D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973" y="297103"/>
            <a:ext cx="15773400" cy="1989137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76FD7709-BF69-124F-AFD6-3E1C3967E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1176818" cy="6527800"/>
          </a:xfrm>
        </p:spPr>
        <p:txBody>
          <a:bodyPr>
            <a:normAutofit/>
          </a:bodyPr>
          <a:lstStyle>
            <a:lvl1pPr marL="457200" indent="-457200">
              <a:buFont typeface="Wingdings" pitchFamily="2" charset="2"/>
              <a:buChar char="Ø"/>
              <a:defRPr sz="3600"/>
            </a:lvl1pPr>
            <a:lvl2pPr marL="685800" indent="-228600">
              <a:buFont typeface="Courier New" panose="02070309020205020404" pitchFamily="49" charset="0"/>
              <a:buChar char="o"/>
              <a:defRPr sz="3200"/>
            </a:lvl2pPr>
            <a:lvl3pPr marL="1143000" indent="-228600">
              <a:buFont typeface="Wingdings" pitchFamily="2" charset="2"/>
              <a:buChar char="§"/>
              <a:defRPr sz="2800"/>
            </a:lvl3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762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>
            <a:extLst>
              <a:ext uri="{FF2B5EF4-FFF2-40B4-BE49-F238E27FC236}">
                <a16:creationId xmlns:a16="http://schemas.microsoft.com/office/drawing/2014/main" id="{91110E2A-FCAD-564D-A0D8-F071B95A21A0}"/>
              </a:ext>
            </a:extLst>
          </p:cNvPr>
          <p:cNvGrpSpPr/>
          <p:nvPr userDrawn="1"/>
        </p:nvGrpSpPr>
        <p:grpSpPr>
          <a:xfrm>
            <a:off x="-29935" y="0"/>
            <a:ext cx="3471379" cy="10287000"/>
            <a:chOff x="241763" y="0"/>
            <a:chExt cx="534465" cy="1593725"/>
          </a:xfrm>
        </p:grpSpPr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08AEAE1-4882-AA45-814C-F112D1FE2ADB}"/>
                </a:ext>
              </a:extLst>
            </p:cNvPr>
            <p:cNvSpPr/>
            <p:nvPr/>
          </p:nvSpPr>
          <p:spPr>
            <a:xfrm>
              <a:off x="241763" y="0"/>
              <a:ext cx="534465" cy="1593725"/>
            </a:xfrm>
            <a:custGeom>
              <a:avLst/>
              <a:gdLst/>
              <a:ahLst/>
              <a:cxnLst/>
              <a:rect l="l" t="t" r="r" b="b"/>
              <a:pathLst>
                <a:path w="898157" h="1593725">
                  <a:moveTo>
                    <a:pt x="0" y="0"/>
                  </a:moveTo>
                  <a:lnTo>
                    <a:pt x="898157" y="0"/>
                  </a:lnTo>
                  <a:lnTo>
                    <a:pt x="89815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78154" r="-16913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Freeform 20">
            <a:extLst>
              <a:ext uri="{FF2B5EF4-FFF2-40B4-BE49-F238E27FC236}">
                <a16:creationId xmlns:a16="http://schemas.microsoft.com/office/drawing/2014/main" id="{9E18754D-ED83-F641-9F9F-10DE660FDABA}"/>
              </a:ext>
            </a:extLst>
          </p:cNvPr>
          <p:cNvSpPr/>
          <p:nvPr userDrawn="1"/>
        </p:nvSpPr>
        <p:spPr>
          <a:xfrm rot="5400000">
            <a:off x="-3469912" y="3418032"/>
            <a:ext cx="10351331" cy="3450935"/>
          </a:xfrm>
          <a:custGeom>
            <a:avLst/>
            <a:gdLst/>
            <a:ahLst/>
            <a:cxnLst/>
            <a:rect l="l" t="t" r="r" b="b"/>
            <a:pathLst>
              <a:path w="12358893" h="8052448">
                <a:moveTo>
                  <a:pt x="0" y="0"/>
                </a:moveTo>
                <a:lnTo>
                  <a:pt x="12358893" y="0"/>
                </a:lnTo>
                <a:lnTo>
                  <a:pt x="12358893" y="8052448"/>
                </a:lnTo>
                <a:lnTo>
                  <a:pt x="0" y="8052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E1EE597-94D0-6A44-ACEA-5848ACD9DD63}"/>
              </a:ext>
            </a:extLst>
          </p:cNvPr>
          <p:cNvSpPr/>
          <p:nvPr userDrawn="1"/>
        </p:nvSpPr>
        <p:spPr>
          <a:xfrm>
            <a:off x="1028700" y="939071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EB282F56-C243-6247-B39B-BB7076FA78C3}"/>
              </a:ext>
            </a:extLst>
          </p:cNvPr>
          <p:cNvSpPr/>
          <p:nvPr userDrawn="1"/>
        </p:nvSpPr>
        <p:spPr>
          <a:xfrm>
            <a:off x="16111173" y="1866900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F2DC9C3-72E3-1846-9531-178CB231BAEF}"/>
              </a:ext>
            </a:extLst>
          </p:cNvPr>
          <p:cNvSpPr txBox="1"/>
          <p:nvPr userDrawn="1"/>
        </p:nvSpPr>
        <p:spPr>
          <a:xfrm>
            <a:off x="12877800" y="9718436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2" name="Titre 14">
            <a:extLst>
              <a:ext uri="{FF2B5EF4-FFF2-40B4-BE49-F238E27FC236}">
                <a16:creationId xmlns:a16="http://schemas.microsoft.com/office/drawing/2014/main" id="{BBC3A8B8-8E2E-2A4F-9A32-3873CDA64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297103"/>
            <a:ext cx="13421773" cy="1989137"/>
          </a:xfrm>
        </p:spPr>
        <p:txBody>
          <a:bodyPr>
            <a:normAutofit/>
          </a:bodyPr>
          <a:lstStyle>
            <a:lvl1pPr algn="r"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1853488C-DF00-1B42-A054-DFE530F9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738438"/>
            <a:ext cx="13295253" cy="6527800"/>
          </a:xfrm>
        </p:spPr>
        <p:txBody>
          <a:bodyPr>
            <a:normAutofit/>
          </a:bodyPr>
          <a:lstStyle>
            <a:lvl1pPr marL="457200" indent="-457200">
              <a:buFont typeface="Wingdings" pitchFamily="2" charset="2"/>
              <a:buChar char="Ø"/>
              <a:defRPr sz="3600"/>
            </a:lvl1pPr>
            <a:lvl2pPr marL="685800" indent="-228600">
              <a:buFont typeface="Courier New" panose="02070309020205020404" pitchFamily="49" charset="0"/>
              <a:buChar char="o"/>
              <a:defRPr sz="3200"/>
            </a:lvl2pPr>
            <a:lvl3pPr marL="1143000" indent="-228600">
              <a:buFont typeface="Wingdings" pitchFamily="2" charset="2"/>
              <a:buChar char="§"/>
              <a:defRPr sz="2800"/>
            </a:lvl3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D5D91E79-2EFB-B44C-9F2D-CB243D0F9D54}"/>
              </a:ext>
            </a:extLst>
          </p:cNvPr>
          <p:cNvSpPr/>
          <p:nvPr userDrawn="1"/>
        </p:nvSpPr>
        <p:spPr>
          <a:xfrm>
            <a:off x="626860" y="268296"/>
            <a:ext cx="2116340" cy="2208204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61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3DAF388-8352-2443-BE40-07B308CAABFC}"/>
              </a:ext>
            </a:extLst>
          </p:cNvPr>
          <p:cNvSpPr/>
          <p:nvPr userDrawn="1"/>
        </p:nvSpPr>
        <p:spPr>
          <a:xfrm>
            <a:off x="15982041" y="-128827"/>
            <a:ext cx="2352552" cy="10415827"/>
          </a:xfrm>
          <a:prstGeom prst="rect">
            <a:avLst/>
          </a:prstGeom>
          <a:solidFill>
            <a:srgbClr val="5080B8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E4877F2-3686-FD47-A5E6-E254CA690C49}"/>
              </a:ext>
            </a:extLst>
          </p:cNvPr>
          <p:cNvSpPr/>
          <p:nvPr userDrawn="1"/>
        </p:nvSpPr>
        <p:spPr>
          <a:xfrm>
            <a:off x="1441379" y="2150686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83B384FF-F4D5-9E45-90B5-471F15E16943}"/>
              </a:ext>
            </a:extLst>
          </p:cNvPr>
          <p:cNvSpPr/>
          <p:nvPr userDrawn="1"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355A4B76-6140-244D-A667-0DE3193D2F49}"/>
              </a:ext>
            </a:extLst>
          </p:cNvPr>
          <p:cNvSpPr/>
          <p:nvPr userDrawn="1"/>
        </p:nvSpPr>
        <p:spPr>
          <a:xfrm>
            <a:off x="1028700" y="940976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1BEC31EE-3438-A64A-A2A4-0A563E28F2AC}"/>
              </a:ext>
            </a:extLst>
          </p:cNvPr>
          <p:cNvSpPr/>
          <p:nvPr userDrawn="1"/>
        </p:nvSpPr>
        <p:spPr>
          <a:xfrm>
            <a:off x="16199036" y="353522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2" y="0"/>
                </a:lnTo>
                <a:lnTo>
                  <a:pt x="1918562" y="1918562"/>
                </a:lnTo>
                <a:lnTo>
                  <a:pt x="0" y="191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6FF8BF0-A592-C54D-92E7-DFEB01ABC920}"/>
              </a:ext>
            </a:extLst>
          </p:cNvPr>
          <p:cNvSpPr txBox="1"/>
          <p:nvPr userDrawn="1"/>
        </p:nvSpPr>
        <p:spPr>
          <a:xfrm>
            <a:off x="277647" y="9661829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4" name="Titre 14">
            <a:extLst>
              <a:ext uri="{FF2B5EF4-FFF2-40B4-BE49-F238E27FC236}">
                <a16:creationId xmlns:a16="http://schemas.microsoft.com/office/drawing/2014/main" id="{1418A497-1222-B248-B981-B366E8DCF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973" y="297103"/>
            <a:ext cx="15773400" cy="1989137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5A349F4-1F13-444A-AB2E-8A518B79B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4528" y="2738438"/>
            <a:ext cx="14379252" cy="5794101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09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9672A-B548-764B-8ABF-F3E36150BE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14528" y="2738438"/>
            <a:ext cx="6932631" cy="579410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Ø"/>
              <a:defRPr/>
            </a:lvl1pPr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r>
              <a:rPr lang="fr-FR" dirty="0"/>
              <a:t>Modifier les styles du texte du </a:t>
            </a:r>
            <a:r>
              <a:rPr lang="fr-FR" dirty="0" err="1"/>
              <a:t>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8667A5-1DE3-B64C-8120-A906CC0DAA7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52594" y="2738438"/>
            <a:ext cx="6932631" cy="5794101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r>
              <a:rPr lang="fr-FR" dirty="0"/>
              <a:t>Modifier les styles du texte du </a:t>
            </a:r>
            <a:r>
              <a:rPr lang="fr-FR" dirty="0" err="1"/>
              <a:t>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A02CEB0C-0246-624A-ACCD-7F6D58DC6BFA}"/>
              </a:ext>
            </a:extLst>
          </p:cNvPr>
          <p:cNvSpPr/>
          <p:nvPr userDrawn="1"/>
        </p:nvSpPr>
        <p:spPr>
          <a:xfrm>
            <a:off x="15982041" y="-128827"/>
            <a:ext cx="2352552" cy="10415827"/>
          </a:xfrm>
          <a:prstGeom prst="rect">
            <a:avLst/>
          </a:prstGeom>
          <a:solidFill>
            <a:srgbClr val="5080B8"/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E142F12-61DD-9F4F-A40E-8BFA8906A584}"/>
              </a:ext>
            </a:extLst>
          </p:cNvPr>
          <p:cNvSpPr/>
          <p:nvPr userDrawn="1"/>
        </p:nvSpPr>
        <p:spPr>
          <a:xfrm>
            <a:off x="1441379" y="2150686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B405DEDC-53D6-0C42-9E24-ABC7C1217D00}"/>
              </a:ext>
            </a:extLst>
          </p:cNvPr>
          <p:cNvSpPr/>
          <p:nvPr userDrawn="1"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AF339F3E-7817-6147-AAED-FE7B0056AF46}"/>
              </a:ext>
            </a:extLst>
          </p:cNvPr>
          <p:cNvSpPr/>
          <p:nvPr userDrawn="1"/>
        </p:nvSpPr>
        <p:spPr>
          <a:xfrm>
            <a:off x="1028700" y="940976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04A6B0F-0014-9A4A-906C-4ACA5B7CDDC3}"/>
              </a:ext>
            </a:extLst>
          </p:cNvPr>
          <p:cNvSpPr/>
          <p:nvPr userDrawn="1"/>
        </p:nvSpPr>
        <p:spPr>
          <a:xfrm>
            <a:off x="16199036" y="353522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2" y="0"/>
                </a:lnTo>
                <a:lnTo>
                  <a:pt x="1918562" y="1918562"/>
                </a:lnTo>
                <a:lnTo>
                  <a:pt x="0" y="1918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3920E320-6297-9A48-98A3-06AE6CA992F3}"/>
              </a:ext>
            </a:extLst>
          </p:cNvPr>
          <p:cNvSpPr txBox="1"/>
          <p:nvPr userDrawn="1"/>
        </p:nvSpPr>
        <p:spPr>
          <a:xfrm>
            <a:off x="277647" y="9661829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77F25B8B-BFDC-424E-9CEE-E819A828C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973" y="297103"/>
            <a:ext cx="15773400" cy="1989137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035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A808A-6F63-A843-B236-51E70BA7D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473" y="2583342"/>
            <a:ext cx="7111645" cy="657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E14B6C-ED84-0842-A5DE-EF8241357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751" y="2832381"/>
            <a:ext cx="4376838" cy="5359119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itchFamily="2" charset="2"/>
              <a:buChar char="Ø"/>
              <a:defRPr sz="1600"/>
            </a:lvl1pPr>
            <a:lvl2pPr marL="742950" indent="-285750">
              <a:buFont typeface="Courier New" panose="02070309020205020404" pitchFamily="49" charset="0"/>
              <a:buChar char="o"/>
              <a:defRPr sz="1400"/>
            </a:lvl2pPr>
            <a:lvl3pPr marL="1085850" indent="-171450">
              <a:buFont typeface="Wingdings" pitchFamily="2" charset="2"/>
              <a:buChar char="§"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0F8DD607-3A6A-C340-B2FF-A8E439911B8F}"/>
              </a:ext>
            </a:extLst>
          </p:cNvPr>
          <p:cNvSpPr/>
          <p:nvPr userDrawn="1"/>
        </p:nvSpPr>
        <p:spPr>
          <a:xfrm>
            <a:off x="1801599" y="2150686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CC0EBF32-2519-894E-9492-5F9C68998C3E}"/>
              </a:ext>
            </a:extLst>
          </p:cNvPr>
          <p:cNvSpPr/>
          <p:nvPr userDrawn="1"/>
        </p:nvSpPr>
        <p:spPr>
          <a:xfrm>
            <a:off x="-279845" y="3695700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9E7731FB-264A-F349-BEEC-779DDBCF5DA8}"/>
              </a:ext>
            </a:extLst>
          </p:cNvPr>
          <p:cNvGrpSpPr/>
          <p:nvPr userDrawn="1"/>
        </p:nvGrpSpPr>
        <p:grpSpPr>
          <a:xfrm>
            <a:off x="12822381" y="0"/>
            <a:ext cx="5465619" cy="10287000"/>
            <a:chOff x="0" y="0"/>
            <a:chExt cx="846767" cy="159372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7984CF8-C860-6E4A-A143-C127BEE3BA2F}"/>
                </a:ext>
              </a:extLst>
            </p:cNvPr>
            <p:cNvSpPr/>
            <p:nvPr/>
          </p:nvSpPr>
          <p:spPr>
            <a:xfrm>
              <a:off x="0" y="0"/>
              <a:ext cx="846767" cy="1593725"/>
            </a:xfrm>
            <a:custGeom>
              <a:avLst/>
              <a:gdLst/>
              <a:ahLst/>
              <a:cxnLst/>
              <a:rect l="l" t="t" r="r" b="b"/>
              <a:pathLst>
                <a:path w="846767" h="1593725">
                  <a:moveTo>
                    <a:pt x="0" y="0"/>
                  </a:moveTo>
                  <a:lnTo>
                    <a:pt x="846767" y="0"/>
                  </a:lnTo>
                  <a:lnTo>
                    <a:pt x="84676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4"/>
              <a:stretch>
                <a:fillRect l="-65568" r="-11675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AutoShape 9">
            <a:extLst>
              <a:ext uri="{FF2B5EF4-FFF2-40B4-BE49-F238E27FC236}">
                <a16:creationId xmlns:a16="http://schemas.microsoft.com/office/drawing/2014/main" id="{ADEDC89C-3036-3448-A9A1-F0EFE098D347}"/>
              </a:ext>
            </a:extLst>
          </p:cNvPr>
          <p:cNvSpPr/>
          <p:nvPr userDrawn="1"/>
        </p:nvSpPr>
        <p:spPr>
          <a:xfrm>
            <a:off x="1388920" y="940976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58DB72D-009B-5542-96B6-52696A5AD161}"/>
              </a:ext>
            </a:extLst>
          </p:cNvPr>
          <p:cNvSpPr/>
          <p:nvPr userDrawn="1"/>
        </p:nvSpPr>
        <p:spPr>
          <a:xfrm rot="5400000">
            <a:off x="10411689" y="2410690"/>
            <a:ext cx="10287002" cy="5465619"/>
          </a:xfrm>
          <a:custGeom>
            <a:avLst/>
            <a:gdLst/>
            <a:ahLst/>
            <a:cxnLst/>
            <a:rect l="l" t="t" r="r" b="b"/>
            <a:pathLst>
              <a:path w="12358893" h="8052448">
                <a:moveTo>
                  <a:pt x="0" y="0"/>
                </a:moveTo>
                <a:lnTo>
                  <a:pt x="12358894" y="0"/>
                </a:lnTo>
                <a:lnTo>
                  <a:pt x="12358894" y="8052449"/>
                </a:lnTo>
                <a:lnTo>
                  <a:pt x="0" y="8052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0F4809C-57B7-9840-ACC2-ED6CDBEFBE41}"/>
              </a:ext>
            </a:extLst>
          </p:cNvPr>
          <p:cNvSpPr/>
          <p:nvPr userDrawn="1"/>
        </p:nvSpPr>
        <p:spPr>
          <a:xfrm>
            <a:off x="16111174" y="302854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5787BE82-E801-A042-A52C-5D212D9C7727}"/>
              </a:ext>
            </a:extLst>
          </p:cNvPr>
          <p:cNvSpPr txBox="1"/>
          <p:nvPr userDrawn="1"/>
        </p:nvSpPr>
        <p:spPr>
          <a:xfrm>
            <a:off x="637867" y="9661829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3" name="Titre 14">
            <a:extLst>
              <a:ext uri="{FF2B5EF4-FFF2-40B4-BE49-F238E27FC236}">
                <a16:creationId xmlns:a16="http://schemas.microsoft.com/office/drawing/2014/main" id="{FBF4B59E-147E-5844-A29A-5482AB317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973" y="297103"/>
            <a:ext cx="15773400" cy="1989137"/>
          </a:xfrm>
        </p:spPr>
        <p:txBody>
          <a:bodyPr>
            <a:normAutofit/>
          </a:bodyPr>
          <a:lstStyle>
            <a:lvl1pPr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923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>
            <a:extLst>
              <a:ext uri="{FF2B5EF4-FFF2-40B4-BE49-F238E27FC236}">
                <a16:creationId xmlns:a16="http://schemas.microsoft.com/office/drawing/2014/main" id="{A53B76F2-69E9-FB4C-97BE-02444AD4E97F}"/>
              </a:ext>
            </a:extLst>
          </p:cNvPr>
          <p:cNvSpPr/>
          <p:nvPr userDrawn="1"/>
        </p:nvSpPr>
        <p:spPr>
          <a:xfrm>
            <a:off x="16237693" y="2095500"/>
            <a:ext cx="841680" cy="0"/>
          </a:xfrm>
          <a:prstGeom prst="line">
            <a:avLst/>
          </a:prstGeom>
          <a:ln w="9525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08DBF4DA-801F-8547-AB72-3E84D28908E9}"/>
              </a:ext>
            </a:extLst>
          </p:cNvPr>
          <p:cNvSpPr/>
          <p:nvPr userDrawn="1"/>
        </p:nvSpPr>
        <p:spPr>
          <a:xfrm>
            <a:off x="1617520" y="9409769"/>
            <a:ext cx="15082473" cy="0"/>
          </a:xfrm>
          <a:prstGeom prst="line">
            <a:avLst/>
          </a:prstGeom>
          <a:ln w="38100" cap="flat">
            <a:solidFill>
              <a:srgbClr val="A4192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F72F6098-3CC5-A448-B33A-7F7699E7BF53}"/>
              </a:ext>
            </a:extLst>
          </p:cNvPr>
          <p:cNvSpPr txBox="1"/>
          <p:nvPr userDrawn="1"/>
        </p:nvSpPr>
        <p:spPr>
          <a:xfrm>
            <a:off x="12877800" y="9715500"/>
            <a:ext cx="4388715" cy="4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A41924"/>
                </a:solidFill>
                <a:latin typeface="Oswald Bold"/>
              </a:rPr>
              <a:t>OCCITANIE.FFJUDO.COM</a:t>
            </a:r>
          </a:p>
        </p:txBody>
      </p:sp>
      <p:sp>
        <p:nvSpPr>
          <p:cNvPr id="13" name="Titre 14">
            <a:extLst>
              <a:ext uri="{FF2B5EF4-FFF2-40B4-BE49-F238E27FC236}">
                <a16:creationId xmlns:a16="http://schemas.microsoft.com/office/drawing/2014/main" id="{05A1502F-96A2-C14D-8C01-89C0AFCFF3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5973" y="297103"/>
            <a:ext cx="15773400" cy="1989137"/>
          </a:xfrm>
        </p:spPr>
        <p:txBody>
          <a:bodyPr>
            <a:normAutofit/>
          </a:bodyPr>
          <a:lstStyle>
            <a:lvl1pPr algn="r">
              <a:defRPr sz="7200" b="1">
                <a:solidFill>
                  <a:srgbClr val="5080B8"/>
                </a:solidFill>
                <a:latin typeface="Oswald" panose="02000503000000000000" pitchFamily="2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AD5AB6EA-F569-C647-871F-375C7C2DA4FC}"/>
              </a:ext>
            </a:extLst>
          </p:cNvPr>
          <p:cNvGrpSpPr/>
          <p:nvPr userDrawn="1"/>
        </p:nvGrpSpPr>
        <p:grpSpPr>
          <a:xfrm>
            <a:off x="-29935" y="0"/>
            <a:ext cx="3471379" cy="10287000"/>
            <a:chOff x="241763" y="0"/>
            <a:chExt cx="534465" cy="1593725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EADE69D-88E5-E54E-821E-F5AF39691545}"/>
                </a:ext>
              </a:extLst>
            </p:cNvPr>
            <p:cNvSpPr/>
            <p:nvPr/>
          </p:nvSpPr>
          <p:spPr>
            <a:xfrm>
              <a:off x="241763" y="0"/>
              <a:ext cx="534465" cy="1593725"/>
            </a:xfrm>
            <a:custGeom>
              <a:avLst/>
              <a:gdLst/>
              <a:ahLst/>
              <a:cxnLst/>
              <a:rect l="l" t="t" r="r" b="b"/>
              <a:pathLst>
                <a:path w="898157" h="1593725">
                  <a:moveTo>
                    <a:pt x="0" y="0"/>
                  </a:moveTo>
                  <a:lnTo>
                    <a:pt x="898157" y="0"/>
                  </a:lnTo>
                  <a:lnTo>
                    <a:pt x="89815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178154" r="-16913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Freeform 20">
            <a:extLst>
              <a:ext uri="{FF2B5EF4-FFF2-40B4-BE49-F238E27FC236}">
                <a16:creationId xmlns:a16="http://schemas.microsoft.com/office/drawing/2014/main" id="{FC03136D-469E-6B41-9C18-83BB013F53D8}"/>
              </a:ext>
            </a:extLst>
          </p:cNvPr>
          <p:cNvSpPr/>
          <p:nvPr userDrawn="1"/>
        </p:nvSpPr>
        <p:spPr>
          <a:xfrm rot="5400000">
            <a:off x="-3446481" y="3397947"/>
            <a:ext cx="10351331" cy="3450935"/>
          </a:xfrm>
          <a:custGeom>
            <a:avLst/>
            <a:gdLst/>
            <a:ahLst/>
            <a:cxnLst/>
            <a:rect l="l" t="t" r="r" b="b"/>
            <a:pathLst>
              <a:path w="12358893" h="8052448">
                <a:moveTo>
                  <a:pt x="0" y="0"/>
                </a:moveTo>
                <a:lnTo>
                  <a:pt x="12358893" y="0"/>
                </a:lnTo>
                <a:lnTo>
                  <a:pt x="12358893" y="8052448"/>
                </a:lnTo>
                <a:lnTo>
                  <a:pt x="0" y="8052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8D39D82D-1D0B-704A-96BB-45B93AD8363A}"/>
              </a:ext>
            </a:extLst>
          </p:cNvPr>
          <p:cNvSpPr/>
          <p:nvPr userDrawn="1"/>
        </p:nvSpPr>
        <p:spPr>
          <a:xfrm>
            <a:off x="658238" y="400201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63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DF501F-1813-9447-8533-D999F93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B84ED9-E41D-4748-B6D2-50E935CBD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525F4C-6B15-5341-A56E-68BC64C7E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B7E8C-BF1D-C74C-80EC-5BEBFE18DEA3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AA1F6-12C8-9440-9F1B-8AB90676E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D22FA-5DA2-5C49-9A6F-03F5F4D9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43E0-2E0F-5C47-994B-43B7B566F0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4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58" r:id="rId3"/>
    <p:sldLayoutId id="2147483660" r:id="rId4"/>
    <p:sldLayoutId id="2147483676" r:id="rId5"/>
    <p:sldLayoutId id="2147483664" r:id="rId6"/>
    <p:sldLayoutId id="2147483670" r:id="rId7"/>
    <p:sldLayoutId id="2147483674" r:id="rId8"/>
    <p:sldLayoutId id="2147483663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55" t="-58707" r="-45437" b="-1759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84497" y="398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1915563">
                <a:moveTo>
                  <a:pt x="0" y="0"/>
                </a:moveTo>
                <a:lnTo>
                  <a:pt x="18288000" y="0"/>
                </a:lnTo>
                <a:lnTo>
                  <a:pt x="18288000" y="11915563"/>
                </a:lnTo>
                <a:lnTo>
                  <a:pt x="0" y="119155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AutoShape 4"/>
          <p:cNvSpPr/>
          <p:nvPr/>
        </p:nvSpPr>
        <p:spPr>
          <a:xfrm>
            <a:off x="1028700" y="9390719"/>
            <a:ext cx="150824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471614" y="0"/>
            <a:ext cx="1359185" cy="1563030"/>
          </a:xfrm>
          <a:custGeom>
            <a:avLst/>
            <a:gdLst/>
            <a:ahLst/>
            <a:cxnLst/>
            <a:rect l="l" t="t" r="r" b="b"/>
            <a:pathLst>
              <a:path w="917712" h="1068660">
                <a:moveTo>
                  <a:pt x="0" y="0"/>
                </a:moveTo>
                <a:lnTo>
                  <a:pt x="917711" y="0"/>
                </a:lnTo>
                <a:lnTo>
                  <a:pt x="917711" y="1068660"/>
                </a:lnTo>
                <a:lnTo>
                  <a:pt x="0" y="10686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06106" y="358066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024669" y="3560023"/>
            <a:ext cx="8363315" cy="1719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52"/>
              </a:lnSpc>
            </a:pPr>
            <a:r>
              <a:rPr lang="en-US" sz="12952" dirty="0">
                <a:solidFill>
                  <a:srgbClr val="FFFFFF"/>
                </a:solidFill>
              </a:rPr>
              <a:t>BILAN</a:t>
            </a:r>
            <a:r>
              <a:rPr lang="en-US" sz="12952" dirty="0">
                <a:solidFill>
                  <a:srgbClr val="FFFFFF"/>
                </a:solidFill>
                <a:latin typeface="Oswald Bold"/>
              </a:rPr>
              <a:t>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24668" y="5215785"/>
            <a:ext cx="15882331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952"/>
              </a:lnSpc>
            </a:pPr>
            <a:r>
              <a:rPr lang="en-US" sz="12952" dirty="0">
                <a:solidFill>
                  <a:srgbClr val="FFFFFF"/>
                </a:solidFill>
              </a:rPr>
              <a:t>BUDGET</a:t>
            </a:r>
            <a:r>
              <a:rPr lang="en-US" sz="12952" dirty="0">
                <a:solidFill>
                  <a:srgbClr val="FFFFFF"/>
                </a:solidFill>
                <a:latin typeface="Oswald Bold"/>
              </a:rPr>
              <a:t> </a:t>
            </a:r>
            <a:r>
              <a:rPr lang="en-US" sz="6000" dirty="0">
                <a:solidFill>
                  <a:srgbClr val="FFFFFF"/>
                </a:solidFill>
                <a:latin typeface="Oswald Bold"/>
              </a:rPr>
              <a:t> </a:t>
            </a:r>
            <a:endParaRPr lang="en-US" sz="12952" dirty="0">
              <a:solidFill>
                <a:srgbClr val="FFFFFF"/>
              </a:solidFill>
              <a:latin typeface="Oswald Bold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65890F0-5164-3F4F-8BCB-9AEB5CC162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3E7E217-4FD9-DA6C-C480-7146A8D20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Exemple bilan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31A07D-3425-CC4C-423B-53000EAD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448300"/>
            <a:ext cx="14763796" cy="43050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B7330A5-A507-065F-2A80-D71B16217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9371"/>
            <a:ext cx="14763796" cy="4305060"/>
          </a:xfrm>
          <a:prstGeom prst="rect">
            <a:avLst/>
          </a:prstGeom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2B2B53D-5C06-275B-6C54-0EF0077351CC}"/>
              </a:ext>
            </a:extLst>
          </p:cNvPr>
          <p:cNvSpPr txBox="1">
            <a:spLocks/>
          </p:cNvSpPr>
          <p:nvPr/>
        </p:nvSpPr>
        <p:spPr>
          <a:xfrm>
            <a:off x="7128105" y="1291671"/>
            <a:ext cx="7620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3200" dirty="0"/>
              <a:t>PASSIF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42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81B4B-49E3-FC80-B824-7F79E728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7FC2-9A42-6E5E-A663-2042CE44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4148931"/>
            <a:ext cx="15087600" cy="1989137"/>
          </a:xfrm>
        </p:spPr>
        <p:txBody>
          <a:bodyPr/>
          <a:lstStyle/>
          <a:p>
            <a:r>
              <a:rPr lang="fr-FR" sz="9600" dirty="0">
                <a:latin typeface="+mn-lt"/>
              </a:rPr>
              <a:t>Le compte de résultat</a:t>
            </a:r>
          </a:p>
        </p:txBody>
      </p:sp>
    </p:spTree>
    <p:extLst>
      <p:ext uri="{BB962C8B-B14F-4D97-AF65-F5344CB8AC3E}">
        <p14:creationId xmlns:p14="http://schemas.microsoft.com/office/powerpoint/2010/main" val="243846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9C518-D281-0107-DAAE-EBA78E38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973CB8-B194-0B6B-0FC9-B26CC52E8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473" y="2583342"/>
            <a:ext cx="7111645" cy="65743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41B47D2-CC6D-0F38-140D-3418B1B6F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3600" y="2589487"/>
            <a:ext cx="9582649" cy="55115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3200" dirty="0"/>
              <a:t>Le </a:t>
            </a:r>
            <a:r>
              <a:rPr lang="fr-FR" sz="3200" b="1" dirty="0"/>
              <a:t>c</a:t>
            </a:r>
            <a:r>
              <a:rPr lang="fr-FR" sz="3200" dirty="0"/>
              <a:t>ompte de résultat est un document comptable qui résume toutes les recettes et toutes les dépenses du club sur une période donnée. </a:t>
            </a:r>
          </a:p>
          <a:p>
            <a:pPr marL="0" indent="0" algn="just">
              <a:buNone/>
            </a:pPr>
            <a:endParaRPr lang="fr-FR" sz="3200" dirty="0"/>
          </a:p>
          <a:p>
            <a:pPr marL="0" indent="0" algn="just">
              <a:buNone/>
            </a:pPr>
            <a:r>
              <a:rPr lang="fr-FR" sz="3200" dirty="0"/>
              <a:t>Il a pour objectif de savoir si le club de montrer l’équilibre entre recettes et dépenses.</a:t>
            </a:r>
          </a:p>
          <a:p>
            <a:pPr marL="0" indent="0" algn="just">
              <a:buNone/>
            </a:pPr>
            <a:endParaRPr lang="fr-FR" sz="3200" dirty="0"/>
          </a:p>
          <a:p>
            <a:pPr marL="0" indent="0" algn="just">
              <a:buNone/>
            </a:pPr>
            <a:r>
              <a:rPr lang="fr-FR" sz="3200" dirty="0"/>
              <a:t>Il se présente en deux grandes parties: </a:t>
            </a:r>
          </a:p>
          <a:p>
            <a:pPr lvl="1" algn="just"/>
            <a:r>
              <a:rPr lang="fr-FR" sz="3200" dirty="0"/>
              <a:t>Les recettes (produits)</a:t>
            </a:r>
          </a:p>
          <a:p>
            <a:pPr lvl="1" algn="just"/>
            <a:r>
              <a:rPr lang="fr-FR" sz="3200" dirty="0"/>
              <a:t>Les dépenses (charges) </a:t>
            </a:r>
            <a:endParaRPr lang="en-US" sz="32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A90834-F0BD-E91D-BE81-F3B73C72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32070"/>
            <a:ext cx="15773400" cy="1989137"/>
          </a:xfrm>
        </p:spPr>
        <p:txBody>
          <a:bodyPr anchor="ctr">
            <a:normAutofit fontScale="90000"/>
          </a:bodyPr>
          <a:lstStyle/>
          <a:p>
            <a:r>
              <a:rPr lang="fr-FR" dirty="0">
                <a:latin typeface="+mj-lt"/>
              </a:rPr>
              <a:t>3. </a:t>
            </a:r>
            <a:r>
              <a:rPr lang="en-US" dirty="0" err="1">
                <a:latin typeface="+mj-lt"/>
              </a:rPr>
              <a:t>Définition</a:t>
            </a:r>
            <a:r>
              <a:rPr lang="en-US" dirty="0">
                <a:latin typeface="+mj-lt"/>
              </a:rPr>
              <a:t> d’un </a:t>
            </a:r>
            <a:r>
              <a:rPr lang="en-US" dirty="0" err="1">
                <a:latin typeface="+mj-lt"/>
              </a:rPr>
              <a:t>compte</a:t>
            </a:r>
            <a:r>
              <a:rPr lang="en-US" dirty="0">
                <a:latin typeface="+mj-lt"/>
              </a:rPr>
              <a:t>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de </a:t>
            </a:r>
            <a:r>
              <a:rPr lang="en-US" dirty="0" err="1">
                <a:latin typeface="+mj-lt"/>
              </a:rPr>
              <a:t>résultat</a:t>
            </a:r>
            <a:br>
              <a:rPr lang="en-US" dirty="0">
                <a:latin typeface="+mj-lt"/>
              </a:rPr>
            </a:b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1245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864AF-E0C5-3F69-DEA2-E952D4624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29A15-96CE-0D1C-6DEB-2C87D629B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Les  dépenses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D6E20-C21C-1BF6-173F-B8299B5A4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746" y="1943100"/>
            <a:ext cx="1295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Ce sont </a:t>
            </a:r>
            <a:r>
              <a:rPr lang="fr-FR" sz="3200" b="1" dirty="0"/>
              <a:t>toutes les sorties d’argent</a:t>
            </a:r>
            <a:r>
              <a:rPr lang="fr-FR" sz="3200" dirty="0"/>
              <a:t> :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🏠 </a:t>
            </a:r>
            <a:r>
              <a:rPr lang="fr-FR" sz="3200" b="1" dirty="0"/>
              <a:t>Location de salle</a:t>
            </a:r>
            <a:r>
              <a:rPr lang="fr-FR" sz="3200" dirty="0"/>
              <a:t> ou redevances</a:t>
            </a:r>
          </a:p>
          <a:p>
            <a:pPr marL="0" indent="0">
              <a:buNone/>
            </a:pPr>
            <a:r>
              <a:rPr lang="fr-FR" sz="3200" dirty="0"/>
              <a:t>🧾 </a:t>
            </a:r>
            <a:r>
              <a:rPr lang="fr-FR" sz="3200" b="1" dirty="0"/>
              <a:t>Achat de matériel</a:t>
            </a:r>
            <a:r>
              <a:rPr lang="fr-FR" sz="3200" dirty="0"/>
              <a:t> (tatamis, kimonos, ceintures…)</a:t>
            </a:r>
          </a:p>
          <a:p>
            <a:pPr marL="0" indent="0">
              <a:buNone/>
            </a:pPr>
            <a:r>
              <a:rPr lang="fr-FR" sz="3200" dirty="0"/>
              <a:t>🧑‍🏫 </a:t>
            </a:r>
            <a:r>
              <a:rPr lang="fr-FR" sz="3200" b="1" dirty="0"/>
              <a:t>Rémunération des enseignants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🏷️ </a:t>
            </a:r>
            <a:r>
              <a:rPr lang="fr-FR" sz="3200" b="1" dirty="0"/>
              <a:t>Licences FFJDA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🚐 </a:t>
            </a:r>
            <a:r>
              <a:rPr lang="fr-FR" sz="3200" b="1" dirty="0"/>
              <a:t>Déplacements (compétitions, stages)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📢 </a:t>
            </a:r>
            <a:r>
              <a:rPr lang="fr-FR" sz="3200" b="1" dirty="0"/>
              <a:t>Communication, site web, flyers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🛡️ </a:t>
            </a:r>
            <a:r>
              <a:rPr lang="fr-FR" sz="3200" b="1" dirty="0"/>
              <a:t>Assurances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🧾 </a:t>
            </a:r>
            <a:r>
              <a:rPr lang="fr-FR" sz="3200" b="1" dirty="0"/>
              <a:t>Autres charges diverses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➖ </a:t>
            </a:r>
            <a:r>
              <a:rPr lang="fr-FR" sz="3200" b="1" dirty="0"/>
              <a:t>Total des charges</a:t>
            </a:r>
            <a:r>
              <a:rPr lang="fr-FR" sz="3200" dirty="0"/>
              <a:t> = les dépenses totales sur la même période.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48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0824-D792-246A-B815-7D508C362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88296-F636-68E1-E650-D1644C2E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Les recettes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19F22-FBB3-4DEF-0E6A-3C07F0A2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2857500"/>
            <a:ext cx="12954000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/>
              <a:t>Ce sont </a:t>
            </a:r>
            <a:r>
              <a:rPr lang="fr-FR" sz="3200" b="1" dirty="0"/>
              <a:t>toutes les entrées d’argent</a:t>
            </a:r>
            <a:r>
              <a:rPr lang="fr-FR" sz="3200" dirty="0"/>
              <a:t> :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200" dirty="0"/>
              <a:t>💳 </a:t>
            </a:r>
            <a:r>
              <a:rPr lang="fr-FR" sz="3200" b="1" dirty="0"/>
              <a:t>Cotisations des adhérents</a:t>
            </a:r>
          </a:p>
          <a:p>
            <a:pPr marL="0" indent="0">
              <a:buNone/>
            </a:pPr>
            <a:r>
              <a:rPr lang="fr-FR" sz="3200" dirty="0"/>
              <a:t>🏷️ </a:t>
            </a:r>
            <a:r>
              <a:rPr lang="fr-FR" sz="3200" b="1" dirty="0"/>
              <a:t>Licences FFJDA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💶 </a:t>
            </a:r>
            <a:r>
              <a:rPr lang="fr-FR" sz="3200" b="1" dirty="0"/>
              <a:t>Subventions</a:t>
            </a:r>
            <a:r>
              <a:rPr lang="fr-FR" sz="3200" dirty="0"/>
              <a:t> (mairie, département, région, CNDS…)</a:t>
            </a:r>
          </a:p>
          <a:p>
            <a:pPr marL="0" indent="0">
              <a:buNone/>
            </a:pPr>
            <a:r>
              <a:rPr lang="fr-FR" sz="3200" dirty="0"/>
              <a:t>🛍️ </a:t>
            </a:r>
            <a:r>
              <a:rPr lang="fr-FR" sz="3200" b="1" dirty="0"/>
              <a:t>Ventes</a:t>
            </a:r>
            <a:r>
              <a:rPr lang="fr-FR" sz="3200" dirty="0"/>
              <a:t> (kimonos, boissons, t-shirts…)</a:t>
            </a:r>
          </a:p>
          <a:p>
            <a:pPr marL="0" indent="0">
              <a:buNone/>
            </a:pPr>
            <a:r>
              <a:rPr lang="fr-FR" sz="3200" dirty="0"/>
              <a:t>🎟️ </a:t>
            </a:r>
            <a:r>
              <a:rPr lang="fr-FR" sz="3200" b="1" dirty="0"/>
              <a:t>Recettes événements</a:t>
            </a:r>
            <a:r>
              <a:rPr lang="fr-FR" sz="3200" dirty="0"/>
              <a:t> (tournois, stages, fêtes…)</a:t>
            </a:r>
          </a:p>
          <a:p>
            <a:pPr marL="0" indent="0">
              <a:buNone/>
            </a:pPr>
            <a:r>
              <a:rPr lang="fr-FR" sz="3200" dirty="0"/>
              <a:t>💼 </a:t>
            </a:r>
            <a:r>
              <a:rPr lang="fr-FR" sz="3200" b="1" dirty="0"/>
              <a:t>Sponsoring, dons</a:t>
            </a:r>
            <a:endParaRPr lang="fr-FR" sz="3200" dirty="0"/>
          </a:p>
          <a:p>
            <a:pPr marL="0" indent="0">
              <a:buNone/>
            </a:pPr>
            <a:r>
              <a:rPr lang="fr-FR" sz="3200" dirty="0"/>
              <a:t>➕ </a:t>
            </a:r>
            <a:r>
              <a:rPr lang="fr-FR" sz="3200" b="1" dirty="0"/>
              <a:t>Total des produits</a:t>
            </a:r>
            <a:r>
              <a:rPr lang="fr-FR" sz="3200" dirty="0"/>
              <a:t> = les recettes totales du club sur l’année.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332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4A4F3-09E1-1BDB-8A7C-E102FDA4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Résultat de l’exercice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C7FB333-FFD2-670C-70D3-6A06D1C94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C’est la différence entre les recettes et les dépenses : </a:t>
            </a:r>
          </a:p>
          <a:p>
            <a:pPr lvl="1"/>
            <a:r>
              <a:rPr lang="fr-FR" dirty="0"/>
              <a:t> Si produit&gt; charges = Excédent ( le club est excédentaire) </a:t>
            </a:r>
          </a:p>
          <a:p>
            <a:pPr lvl="1"/>
            <a:r>
              <a:rPr lang="fr-FR" dirty="0"/>
              <a:t> Si produit &lt; charges = Déficit ( le club est déficitaire)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r>
              <a:rPr lang="fr-FR" dirty="0"/>
              <a:t>Ce résultat permet de savoir si le club est bien géré, cela va permettre de préparer un budget pour l’année suivante et décider des nouveaux projets.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Ces éléments comptables vont permettre de justifier les subventions auprès des collectivités. </a:t>
            </a:r>
          </a:p>
        </p:txBody>
      </p:sp>
    </p:spTree>
    <p:extLst>
      <p:ext uri="{BB962C8B-B14F-4D97-AF65-F5344CB8AC3E}">
        <p14:creationId xmlns:p14="http://schemas.microsoft.com/office/powerpoint/2010/main" val="4062292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E1BAC-2FBB-2BBB-32DE-9A04FC86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36008-5E39-359F-5F87-7FBE8A4DA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Méthodes de comptabilisation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7B08BC7-BB41-1450-DFBF-EECB47EEE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2 méthodes peuvent être utilisées : </a:t>
            </a:r>
          </a:p>
          <a:p>
            <a:pPr lvl="1"/>
            <a:r>
              <a:rPr lang="fr-FR" dirty="0"/>
              <a:t> La compta de trésorerie : on enregistre la dépense ou la recette à partir du moment où elle apparait sur le relevé de banque</a:t>
            </a:r>
          </a:p>
          <a:p>
            <a:pPr lvl="1"/>
            <a:r>
              <a:rPr lang="fr-FR" dirty="0"/>
              <a:t> La compta d’engagement : on enregistre la dépense ou la recette à la date d’émission, peu importe qu’elle soit payée ou non.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b="1" dirty="0"/>
              <a:t>Conseil : il est préférable d’utiliser une comptabilité d’engagement afin de gérer au mieux son budget annuel.</a:t>
            </a:r>
          </a:p>
          <a:p>
            <a:pPr marL="457200" lvl="1" indent="0">
              <a:buNone/>
            </a:pPr>
            <a:endParaRPr lang="fr-FR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FR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fr-FR" i="1" dirty="0">
                <a:solidFill>
                  <a:srgbClr val="FF0000"/>
                </a:solidFill>
              </a:rPr>
              <a:t>Attention: quelque soit la méthode chaque écriture doit faire l’objet d’un justificatif (facture d’achat, de vente…)</a:t>
            </a:r>
          </a:p>
        </p:txBody>
      </p:sp>
    </p:spTree>
    <p:extLst>
      <p:ext uri="{BB962C8B-B14F-4D97-AF65-F5344CB8AC3E}">
        <p14:creationId xmlns:p14="http://schemas.microsoft.com/office/powerpoint/2010/main" val="175577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FEEF8-906D-34C2-C0CA-F9F7429F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9600" dirty="0">
                <a:latin typeface="+mj-lt"/>
              </a:rPr>
              <a:t>Exemple compte de résultat</a:t>
            </a:r>
          </a:p>
        </p:txBody>
      </p:sp>
    </p:spTree>
    <p:extLst>
      <p:ext uri="{BB962C8B-B14F-4D97-AF65-F5344CB8AC3E}">
        <p14:creationId xmlns:p14="http://schemas.microsoft.com/office/powerpoint/2010/main" val="3220805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09BCD-788E-A9BA-A847-FA9791F2A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4CDD76-3605-90B1-72D5-033C2C0E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0"/>
            <a:ext cx="13421773" cy="1989137"/>
          </a:xfrm>
        </p:spPr>
        <p:txBody>
          <a:bodyPr/>
          <a:lstStyle/>
          <a:p>
            <a:r>
              <a:rPr lang="fr-FR" dirty="0">
                <a:latin typeface="+mn-lt"/>
              </a:rPr>
              <a:t>Résultat de l’exercice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B1043B-8796-721A-FA78-FE96B7D9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409700"/>
            <a:ext cx="8021169" cy="7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2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63551-7805-92E7-154C-0AF679365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1D7CC0-319E-179B-6084-8578F8B3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0" y="0"/>
            <a:ext cx="13421773" cy="1989137"/>
          </a:xfrm>
        </p:spPr>
        <p:txBody>
          <a:bodyPr/>
          <a:lstStyle/>
          <a:p>
            <a:r>
              <a:rPr lang="fr-FR" dirty="0">
                <a:latin typeface="+mn-lt"/>
              </a:rPr>
              <a:t>Résultat de l’exercice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AE963CF-FC3A-59EE-92B5-E94AB92D6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989137"/>
            <a:ext cx="7887801" cy="70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7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C759DFC-7A48-E947-B5E8-7DDEC074FD9C}"/>
              </a:ext>
            </a:extLst>
          </p:cNvPr>
          <p:cNvGrpSpPr/>
          <p:nvPr/>
        </p:nvGrpSpPr>
        <p:grpSpPr>
          <a:xfrm>
            <a:off x="-15240" y="0"/>
            <a:ext cx="5833578" cy="10287000"/>
            <a:chOff x="0" y="0"/>
            <a:chExt cx="898157" cy="159372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860E251-81E5-4847-9492-D8184DC7D8C9}"/>
                </a:ext>
              </a:extLst>
            </p:cNvPr>
            <p:cNvSpPr/>
            <p:nvPr/>
          </p:nvSpPr>
          <p:spPr>
            <a:xfrm>
              <a:off x="0" y="0"/>
              <a:ext cx="898157" cy="1593725"/>
            </a:xfrm>
            <a:custGeom>
              <a:avLst/>
              <a:gdLst/>
              <a:ahLst/>
              <a:cxnLst/>
              <a:rect l="l" t="t" r="r" b="b"/>
              <a:pathLst>
                <a:path w="898157" h="1593725">
                  <a:moveTo>
                    <a:pt x="0" y="0"/>
                  </a:moveTo>
                  <a:lnTo>
                    <a:pt x="898157" y="0"/>
                  </a:lnTo>
                  <a:lnTo>
                    <a:pt x="898157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65520" r="-10064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903C2AF1-4536-E042-AB00-B4F56D4E174F}"/>
              </a:ext>
            </a:extLst>
          </p:cNvPr>
          <p:cNvSpPr txBox="1"/>
          <p:nvPr/>
        </p:nvSpPr>
        <p:spPr>
          <a:xfrm rot="-5400000">
            <a:off x="2126335" y="3881084"/>
            <a:ext cx="9703631" cy="1812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48"/>
              </a:lnSpc>
            </a:pPr>
            <a:r>
              <a:rPr lang="en-US" sz="11500" spc="2362" dirty="0">
                <a:solidFill>
                  <a:srgbClr val="5080B8"/>
                </a:solidFill>
              </a:rPr>
              <a:t>SOMMAIRE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0BC0ED-0D1B-3B45-BB70-263767D427E7}"/>
              </a:ext>
            </a:extLst>
          </p:cNvPr>
          <p:cNvSpPr/>
          <p:nvPr/>
        </p:nvSpPr>
        <p:spPr>
          <a:xfrm>
            <a:off x="15773400" y="1257300"/>
            <a:ext cx="1981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4F2BFB4-80E5-514F-AFEE-1315887D4B48}"/>
              </a:ext>
            </a:extLst>
          </p:cNvPr>
          <p:cNvSpPr txBox="1"/>
          <p:nvPr/>
        </p:nvSpPr>
        <p:spPr>
          <a:xfrm>
            <a:off x="9144000" y="800100"/>
            <a:ext cx="9144000" cy="8259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ts val="5874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4196" dirty="0">
                <a:solidFill>
                  <a:srgbClr val="5080B8"/>
                </a:solidFill>
              </a:rPr>
              <a:t>Definition d’un </a:t>
            </a:r>
            <a:r>
              <a:rPr lang="en-US" sz="4196" dirty="0" err="1">
                <a:solidFill>
                  <a:srgbClr val="5080B8"/>
                </a:solidFill>
              </a:rPr>
              <a:t>bilan</a:t>
            </a:r>
            <a:r>
              <a:rPr lang="en-US" sz="4196" dirty="0">
                <a:solidFill>
                  <a:srgbClr val="5080B8"/>
                </a:solidFill>
              </a:rPr>
              <a:t>  </a:t>
            </a:r>
          </a:p>
          <a:p>
            <a:pPr marL="742950" indent="-742950" algn="just">
              <a:lnSpc>
                <a:spcPts val="5874"/>
              </a:lnSpc>
              <a:buClr>
                <a:srgbClr val="C00000"/>
              </a:buClr>
              <a:buFont typeface="+mj-lt"/>
              <a:buAutoNum type="arabicPeriod" startAt="2"/>
            </a:pPr>
            <a:r>
              <a:rPr lang="en-US" sz="4196" dirty="0">
                <a:solidFill>
                  <a:srgbClr val="5080B8"/>
                </a:solidFill>
              </a:rPr>
              <a:t>Composition du </a:t>
            </a:r>
            <a:r>
              <a:rPr lang="en-US" sz="4196" dirty="0" err="1">
                <a:solidFill>
                  <a:srgbClr val="5080B8"/>
                </a:solidFill>
              </a:rPr>
              <a:t>bilan</a:t>
            </a:r>
            <a:r>
              <a:rPr lang="en-US" sz="4196" dirty="0">
                <a:solidFill>
                  <a:srgbClr val="5080B8"/>
                </a:solidFill>
              </a:rPr>
              <a:t> </a:t>
            </a: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2.1 </a:t>
            </a:r>
            <a:r>
              <a:rPr lang="en-US" sz="4196" dirty="0" err="1">
                <a:solidFill>
                  <a:srgbClr val="5080B8"/>
                </a:solidFill>
              </a:rPr>
              <a:t>Actif</a:t>
            </a:r>
            <a:endParaRPr lang="en-US" sz="4196" dirty="0">
              <a:solidFill>
                <a:srgbClr val="5080B8"/>
              </a:solidFill>
            </a:endParaRP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2.2 </a:t>
            </a:r>
            <a:r>
              <a:rPr lang="en-US" sz="4196" dirty="0" err="1">
                <a:solidFill>
                  <a:srgbClr val="5080B8"/>
                </a:solidFill>
              </a:rPr>
              <a:t>Passif</a:t>
            </a:r>
            <a:r>
              <a:rPr lang="en-US" sz="4196" dirty="0">
                <a:solidFill>
                  <a:srgbClr val="5080B8"/>
                </a:solidFill>
              </a:rPr>
              <a:t> </a:t>
            </a: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2.3 </a:t>
            </a:r>
            <a:r>
              <a:rPr lang="en-US" sz="4196" dirty="0" err="1">
                <a:solidFill>
                  <a:srgbClr val="5080B8"/>
                </a:solidFill>
              </a:rPr>
              <a:t>Exemple</a:t>
            </a:r>
            <a:endParaRPr lang="en-US" sz="4196" dirty="0">
              <a:solidFill>
                <a:srgbClr val="5080B8"/>
              </a:solidFill>
            </a:endParaRPr>
          </a:p>
          <a:p>
            <a:pPr marL="742950" indent="-742950" algn="just">
              <a:lnSpc>
                <a:spcPts val="5874"/>
              </a:lnSpc>
              <a:buClr>
                <a:srgbClr val="C00000"/>
              </a:buClr>
              <a:buFont typeface="+mj-lt"/>
              <a:buAutoNum type="arabicPeriod" startAt="3"/>
            </a:pPr>
            <a:r>
              <a:rPr lang="en-US" sz="4196" dirty="0" err="1">
                <a:solidFill>
                  <a:srgbClr val="5080B8"/>
                </a:solidFill>
              </a:rPr>
              <a:t>Définition</a:t>
            </a:r>
            <a:r>
              <a:rPr lang="en-US" sz="4196" dirty="0">
                <a:solidFill>
                  <a:srgbClr val="5080B8"/>
                </a:solidFill>
              </a:rPr>
              <a:t> d’un </a:t>
            </a:r>
            <a:r>
              <a:rPr lang="en-US" sz="4196" dirty="0" err="1">
                <a:solidFill>
                  <a:srgbClr val="5080B8"/>
                </a:solidFill>
              </a:rPr>
              <a:t>compte</a:t>
            </a:r>
            <a:r>
              <a:rPr lang="en-US" sz="4196" dirty="0">
                <a:solidFill>
                  <a:srgbClr val="5080B8"/>
                </a:solidFill>
              </a:rPr>
              <a:t> de </a:t>
            </a:r>
            <a:r>
              <a:rPr lang="en-US" sz="4196" dirty="0" err="1">
                <a:solidFill>
                  <a:srgbClr val="5080B8"/>
                </a:solidFill>
              </a:rPr>
              <a:t>résultat</a:t>
            </a:r>
            <a:endParaRPr lang="en-US" sz="4196" dirty="0">
              <a:solidFill>
                <a:srgbClr val="5080B8"/>
              </a:solidFill>
            </a:endParaRP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3.1 </a:t>
            </a:r>
            <a:r>
              <a:rPr lang="en-US" sz="4196" dirty="0" err="1">
                <a:solidFill>
                  <a:srgbClr val="5080B8"/>
                </a:solidFill>
              </a:rPr>
              <a:t>Recettes</a:t>
            </a:r>
            <a:r>
              <a:rPr lang="en-US" sz="4196" dirty="0">
                <a:solidFill>
                  <a:srgbClr val="5080B8"/>
                </a:solidFill>
              </a:rPr>
              <a:t> (</a:t>
            </a:r>
            <a:r>
              <a:rPr lang="en-US" sz="4196" dirty="0" err="1">
                <a:solidFill>
                  <a:srgbClr val="5080B8"/>
                </a:solidFill>
              </a:rPr>
              <a:t>produits</a:t>
            </a:r>
            <a:r>
              <a:rPr lang="en-US" sz="4196" dirty="0">
                <a:solidFill>
                  <a:srgbClr val="5080B8"/>
                </a:solidFill>
              </a:rPr>
              <a:t> </a:t>
            </a:r>
            <a:r>
              <a:rPr lang="en-US" sz="4196" dirty="0" err="1">
                <a:solidFill>
                  <a:srgbClr val="5080B8"/>
                </a:solidFill>
              </a:rPr>
              <a:t>classe</a:t>
            </a:r>
            <a:r>
              <a:rPr lang="en-US" sz="4196" dirty="0">
                <a:solidFill>
                  <a:srgbClr val="5080B8"/>
                </a:solidFill>
              </a:rPr>
              <a:t> 7)</a:t>
            </a: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3.2 </a:t>
            </a:r>
            <a:r>
              <a:rPr lang="en-US" sz="4196" dirty="0" err="1">
                <a:solidFill>
                  <a:srgbClr val="5080B8"/>
                </a:solidFill>
              </a:rPr>
              <a:t>Dépenses</a:t>
            </a:r>
            <a:r>
              <a:rPr lang="en-US" sz="4196" dirty="0">
                <a:solidFill>
                  <a:srgbClr val="5080B8"/>
                </a:solidFill>
              </a:rPr>
              <a:t> (charges </a:t>
            </a:r>
            <a:r>
              <a:rPr lang="en-US" sz="4196" dirty="0" err="1">
                <a:solidFill>
                  <a:srgbClr val="5080B8"/>
                </a:solidFill>
              </a:rPr>
              <a:t>classe</a:t>
            </a:r>
            <a:r>
              <a:rPr lang="en-US" sz="4196" dirty="0">
                <a:solidFill>
                  <a:srgbClr val="5080B8"/>
                </a:solidFill>
              </a:rPr>
              <a:t> 6)</a:t>
            </a: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3.3 </a:t>
            </a:r>
            <a:r>
              <a:rPr lang="en-US" sz="4196" dirty="0" err="1">
                <a:solidFill>
                  <a:srgbClr val="5080B8"/>
                </a:solidFill>
              </a:rPr>
              <a:t>Méthode</a:t>
            </a:r>
            <a:r>
              <a:rPr lang="en-US" sz="4196" dirty="0">
                <a:solidFill>
                  <a:srgbClr val="5080B8"/>
                </a:solidFill>
              </a:rPr>
              <a:t> de </a:t>
            </a:r>
            <a:r>
              <a:rPr lang="en-US" sz="4196" dirty="0" err="1">
                <a:solidFill>
                  <a:srgbClr val="5080B8"/>
                </a:solidFill>
              </a:rPr>
              <a:t>comptabilisation</a:t>
            </a:r>
            <a:endParaRPr lang="en-US" sz="4196" dirty="0">
              <a:solidFill>
                <a:srgbClr val="5080B8"/>
              </a:solidFill>
            </a:endParaRPr>
          </a:p>
          <a:p>
            <a:pPr algn="just">
              <a:lnSpc>
                <a:spcPts val="5874"/>
              </a:lnSpc>
              <a:buClr>
                <a:srgbClr val="C00000"/>
              </a:buClr>
            </a:pPr>
            <a:r>
              <a:rPr lang="en-US" sz="4196" dirty="0">
                <a:solidFill>
                  <a:srgbClr val="5080B8"/>
                </a:solidFill>
              </a:rPr>
              <a:t>	3.4 </a:t>
            </a:r>
            <a:r>
              <a:rPr lang="en-US" sz="4196" dirty="0" err="1">
                <a:solidFill>
                  <a:srgbClr val="5080B8"/>
                </a:solidFill>
              </a:rPr>
              <a:t>Exemple</a:t>
            </a:r>
            <a:endParaRPr lang="en-US" sz="4196" dirty="0">
              <a:solidFill>
                <a:srgbClr val="5080B8"/>
              </a:solidFill>
            </a:endParaRPr>
          </a:p>
          <a:p>
            <a:pPr>
              <a:lnSpc>
                <a:spcPts val="5874"/>
              </a:lnSpc>
              <a:buClr>
                <a:srgbClr val="C00000"/>
              </a:buClr>
            </a:pPr>
            <a:endParaRPr lang="en-US" sz="4196" dirty="0">
              <a:solidFill>
                <a:srgbClr val="5080B8"/>
              </a:solidFill>
              <a:latin typeface="Oswald Bold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E6F3D92D-B029-6E4D-8753-53FC61D828FF}"/>
              </a:ext>
            </a:extLst>
          </p:cNvPr>
          <p:cNvSpPr/>
          <p:nvPr/>
        </p:nvSpPr>
        <p:spPr>
          <a:xfrm rot="5400000">
            <a:off x="-2309542" y="2223452"/>
            <a:ext cx="10415662" cy="5840097"/>
          </a:xfrm>
          <a:custGeom>
            <a:avLst/>
            <a:gdLst/>
            <a:ahLst/>
            <a:cxnLst/>
            <a:rect l="l" t="t" r="r" b="b"/>
            <a:pathLst>
              <a:path w="12358893" h="8052448">
                <a:moveTo>
                  <a:pt x="0" y="0"/>
                </a:moveTo>
                <a:lnTo>
                  <a:pt x="12358893" y="0"/>
                </a:lnTo>
                <a:lnTo>
                  <a:pt x="12358893" y="8052448"/>
                </a:lnTo>
                <a:lnTo>
                  <a:pt x="0" y="8052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453" r="-16121" b="-63770"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06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631BA-F8C4-5443-A60E-3036D4D5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53753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94B307-7469-3143-B10C-1BFD2AA2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4148931"/>
            <a:ext cx="12420600" cy="1989137"/>
          </a:xfrm>
        </p:spPr>
        <p:txBody>
          <a:bodyPr/>
          <a:lstStyle/>
          <a:p>
            <a:r>
              <a:rPr lang="en-US" sz="9600" dirty="0" err="1">
                <a:latin typeface="+mn-lt"/>
              </a:rPr>
              <a:t>Définition</a:t>
            </a:r>
            <a:r>
              <a:rPr lang="en-US" sz="9600" dirty="0">
                <a:latin typeface="+mn-lt"/>
              </a:rPr>
              <a:t> d’</a:t>
            </a:r>
            <a:r>
              <a:rPr lang="fr-FR" sz="9600" dirty="0">
                <a:latin typeface="+mn-lt"/>
              </a:rPr>
              <a:t>un bilan</a:t>
            </a:r>
          </a:p>
        </p:txBody>
      </p:sp>
    </p:spTree>
    <p:extLst>
      <p:ext uri="{BB962C8B-B14F-4D97-AF65-F5344CB8AC3E}">
        <p14:creationId xmlns:p14="http://schemas.microsoft.com/office/powerpoint/2010/main" val="81032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A47F-69AE-87BE-09EB-696803A1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D8084-803B-E9B6-99A9-5D0CB475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</p:spPr>
        <p:txBody>
          <a:bodyPr anchor="ctr">
            <a:normAutofit/>
          </a:bodyPr>
          <a:lstStyle/>
          <a:p>
            <a:r>
              <a:rPr lang="en-US" sz="8000" dirty="0">
                <a:latin typeface="+mn-lt"/>
              </a:rPr>
              <a:t>Definition d’</a:t>
            </a:r>
            <a:r>
              <a:rPr lang="fr-FR" sz="8000" dirty="0">
                <a:latin typeface="+mn-lt"/>
              </a:rPr>
              <a:t>un bilan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0E034C-9C08-74A5-443D-61E0F284A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1176818" cy="652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Le </a:t>
            </a:r>
            <a:r>
              <a:rPr lang="fr-FR" b="1" dirty="0"/>
              <a:t>bilan</a:t>
            </a:r>
            <a:r>
              <a:rPr lang="fr-FR" dirty="0"/>
              <a:t> est un document comptable qui présente </a:t>
            </a:r>
            <a:r>
              <a:rPr lang="fr-FR" b="1" dirty="0"/>
              <a:t>la situation financière du club à un instant donné (photographie)</a:t>
            </a:r>
            <a:r>
              <a:rPr lang="fr-FR" dirty="0"/>
              <a:t>, généralement à la fin de l'exercice comptable (souvent en juin ou décembre). </a:t>
            </a:r>
          </a:p>
          <a:p>
            <a:pPr algn="just"/>
            <a:endParaRPr lang="fr-FR" dirty="0"/>
          </a:p>
          <a:p>
            <a:pPr marL="0" indent="0" algn="just">
              <a:buNone/>
            </a:pPr>
            <a:r>
              <a:rPr lang="fr-FR" dirty="0"/>
              <a:t>Il se compose de deux grandes parties: </a:t>
            </a:r>
          </a:p>
          <a:p>
            <a:pPr marL="0" indent="0" algn="just">
              <a:buNone/>
            </a:pPr>
            <a:r>
              <a:rPr lang="fr-FR" dirty="0"/>
              <a:t>	L’Actif </a:t>
            </a:r>
          </a:p>
          <a:p>
            <a:pPr marL="0" indent="0" algn="just">
              <a:buNone/>
            </a:pPr>
            <a:r>
              <a:rPr lang="fr-FR" dirty="0"/>
              <a:t>	Le Passif</a:t>
            </a:r>
          </a:p>
        </p:txBody>
      </p:sp>
    </p:spTree>
    <p:extLst>
      <p:ext uri="{BB962C8B-B14F-4D97-AF65-F5344CB8AC3E}">
        <p14:creationId xmlns:p14="http://schemas.microsoft.com/office/powerpoint/2010/main" val="41748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31A4C-5FEF-E641-8F33-DD7BC67E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48931"/>
            <a:ext cx="13716000" cy="1989137"/>
          </a:xfrm>
        </p:spPr>
        <p:txBody>
          <a:bodyPr/>
          <a:lstStyle/>
          <a:p>
            <a:pPr>
              <a:lnSpc>
                <a:spcPts val="5874"/>
              </a:lnSpc>
              <a:buClr>
                <a:srgbClr val="C00000"/>
              </a:buClr>
            </a:pPr>
            <a:r>
              <a:rPr lang="en-US" sz="9600" dirty="0">
                <a:latin typeface="+mn-lt"/>
              </a:rPr>
              <a:t>Composition</a:t>
            </a:r>
            <a:r>
              <a:rPr lang="en-US" sz="9600" dirty="0">
                <a:solidFill>
                  <a:srgbClr val="5080B8"/>
                </a:solidFill>
                <a:latin typeface="+mn-lt"/>
              </a:rPr>
              <a:t> </a:t>
            </a:r>
            <a:r>
              <a:rPr lang="en-US" sz="9600" dirty="0">
                <a:latin typeface="+mn-lt"/>
              </a:rPr>
              <a:t>du </a:t>
            </a:r>
            <a:r>
              <a:rPr lang="en-US" sz="9600" dirty="0" err="1">
                <a:latin typeface="+mn-lt"/>
              </a:rPr>
              <a:t>bilan</a:t>
            </a:r>
            <a:r>
              <a:rPr lang="en-US" sz="9600" dirty="0">
                <a:latin typeface="+mn-lt"/>
              </a:rPr>
              <a:t> </a:t>
            </a:r>
            <a:br>
              <a:rPr lang="en-US" sz="9600" dirty="0">
                <a:solidFill>
                  <a:srgbClr val="5080B8"/>
                </a:solidFill>
                <a:latin typeface="Oswald Bold"/>
              </a:rPr>
            </a:br>
            <a:endParaRPr lang="en-US" sz="9600" dirty="0">
              <a:solidFill>
                <a:srgbClr val="5080B8"/>
              </a:solidFill>
              <a:latin typeface="Oswald Bold"/>
            </a:endParaRPr>
          </a:p>
        </p:txBody>
      </p:sp>
    </p:spTree>
    <p:extLst>
      <p:ext uri="{BB962C8B-B14F-4D97-AF65-F5344CB8AC3E}">
        <p14:creationId xmlns:p14="http://schemas.microsoft.com/office/powerpoint/2010/main" val="99715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047E8-ABC5-C34A-B8DE-32366D3F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</p:spPr>
        <p:txBody>
          <a:bodyPr anchor="ctr">
            <a:normAutofit/>
          </a:bodyPr>
          <a:lstStyle/>
          <a:p>
            <a:pPr marL="742950" indent="-742950">
              <a:buClr>
                <a:srgbClr val="C00000"/>
              </a:buClr>
              <a:buFont typeface="+mj-lt"/>
              <a:buAutoNum type="arabicPeriod" startAt="2"/>
            </a:pPr>
            <a:r>
              <a:rPr lang="en-US" dirty="0">
                <a:latin typeface="+mn-lt"/>
              </a:rPr>
              <a:t>Composition du </a:t>
            </a:r>
            <a:r>
              <a:rPr lang="en-US" dirty="0" err="1">
                <a:latin typeface="+mn-lt"/>
              </a:rPr>
              <a:t>bilan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8565D-424E-AF48-A08D-EAC0D8C6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286240"/>
            <a:ext cx="11176818" cy="69799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3200" dirty="0"/>
              <a:t>2.1 Actif du BILAN </a:t>
            </a:r>
          </a:p>
          <a:p>
            <a:pPr marL="0" indent="0" algn="just">
              <a:buNone/>
            </a:pPr>
            <a:endParaRPr lang="fr-FR" sz="3200" dirty="0"/>
          </a:p>
          <a:p>
            <a:pPr marL="0" indent="0" algn="just">
              <a:buNone/>
            </a:pPr>
            <a:r>
              <a:rPr lang="fr-FR" sz="3200" dirty="0"/>
              <a:t>Actif: cela représente ce que possède le club.</a:t>
            </a:r>
          </a:p>
          <a:p>
            <a:pPr marL="0" indent="0" algn="just">
              <a:buNone/>
            </a:pPr>
            <a:r>
              <a:rPr lang="fr-FR" sz="3200" dirty="0"/>
              <a:t> il y a deux catégories d’actif :</a:t>
            </a:r>
            <a:endParaRPr lang="fr-FR" sz="3200" u="sng" dirty="0"/>
          </a:p>
          <a:p>
            <a:pPr marL="457200" lvl="1" indent="0" algn="just">
              <a:buNone/>
            </a:pPr>
            <a:r>
              <a:rPr lang="fr-FR" dirty="0"/>
              <a:t>	</a:t>
            </a:r>
            <a:r>
              <a:rPr lang="fr-FR" u="sng" dirty="0"/>
              <a:t>Actifs immobilisés</a:t>
            </a:r>
            <a:r>
              <a:rPr lang="fr-FR" dirty="0"/>
              <a:t>:</a:t>
            </a:r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	-Matériel (tatamis ordinateur) </a:t>
            </a:r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	</a:t>
            </a:r>
            <a:r>
              <a:rPr lang="fr-FR" u="sng" dirty="0"/>
              <a:t>Actif circulant </a:t>
            </a:r>
            <a:r>
              <a:rPr lang="fr-FR" dirty="0"/>
              <a:t>: </a:t>
            </a:r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r>
              <a:rPr lang="fr-FR" dirty="0"/>
              <a:t>	-Argent en banque et ou caisse </a:t>
            </a:r>
          </a:p>
          <a:p>
            <a:pPr marL="457200" lvl="1" indent="0" algn="just">
              <a:buNone/>
            </a:pPr>
            <a:r>
              <a:rPr lang="fr-FR" dirty="0"/>
              <a:t>	-Cotisations club à recevoir </a:t>
            </a:r>
          </a:p>
          <a:p>
            <a:pPr marL="457200" lvl="1" indent="0" algn="just">
              <a:buNone/>
            </a:pPr>
            <a:r>
              <a:rPr lang="fr-FR" dirty="0"/>
              <a:t>	-Subvention à recevoir </a:t>
            </a:r>
          </a:p>
        </p:txBody>
      </p:sp>
    </p:spTree>
    <p:extLst>
      <p:ext uri="{BB962C8B-B14F-4D97-AF65-F5344CB8AC3E}">
        <p14:creationId xmlns:p14="http://schemas.microsoft.com/office/powerpoint/2010/main" val="417436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42D824-44E2-2B4F-1366-475189AE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</p:spPr>
        <p:txBody>
          <a:bodyPr/>
          <a:lstStyle/>
          <a:p>
            <a:r>
              <a:rPr lang="en-US" dirty="0">
                <a:latin typeface="+mn-lt"/>
              </a:rPr>
              <a:t>Composition du </a:t>
            </a:r>
            <a:r>
              <a:rPr lang="en-US" dirty="0" err="1">
                <a:latin typeface="+mn-lt"/>
              </a:rPr>
              <a:t>bilan</a:t>
            </a:r>
            <a:endParaRPr lang="en-US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5D18C-E68D-2E94-6B0B-F375CF6A3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1176818" cy="652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3300" dirty="0"/>
          </a:p>
          <a:p>
            <a:pPr marL="457200" lvl="1" indent="0">
              <a:buNone/>
            </a:pPr>
            <a:r>
              <a:rPr lang="fr-FR" dirty="0"/>
              <a:t>2.2 Passif d’un bilan 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r>
              <a:rPr lang="fr-FR" dirty="0"/>
              <a:t>Le passif : cela représente ce que le club doit.</a:t>
            </a:r>
          </a:p>
          <a:p>
            <a:pPr marL="457200" lvl="1" indent="0">
              <a:buNone/>
            </a:pPr>
            <a:r>
              <a:rPr lang="fr-FR" dirty="0"/>
              <a:t>Il se compose de deux catégories :</a:t>
            </a:r>
            <a:endParaRPr lang="fr-FR" u="sng" dirty="0"/>
          </a:p>
          <a:p>
            <a:pPr marL="457200" lvl="1" indent="0">
              <a:buNone/>
            </a:pPr>
            <a:r>
              <a:rPr lang="fr-FR" dirty="0"/>
              <a:t>	-</a:t>
            </a:r>
            <a:r>
              <a:rPr lang="fr-FR" u="sng" dirty="0"/>
              <a:t>Capitaux propres : </a:t>
            </a:r>
          </a:p>
          <a:p>
            <a:pPr marL="457200" lvl="1" indent="0">
              <a:buNone/>
            </a:pPr>
            <a:r>
              <a:rPr lang="fr-FR" dirty="0"/>
              <a:t>-Fonds propre (réserve accumulée au fil des années) </a:t>
            </a:r>
          </a:p>
          <a:p>
            <a:pPr marL="457200" lvl="1" indent="0">
              <a:buNone/>
            </a:pPr>
            <a:r>
              <a:rPr lang="fr-FR" dirty="0"/>
              <a:t>-Résultat de l’année perte ou profit</a:t>
            </a:r>
          </a:p>
          <a:p>
            <a:pPr marL="457200" lvl="1" indent="0">
              <a:buNone/>
            </a:pPr>
            <a:r>
              <a:rPr lang="fr-FR" dirty="0"/>
              <a:t>	-</a:t>
            </a:r>
            <a:r>
              <a:rPr lang="fr-FR" u="sng" dirty="0"/>
              <a:t>Dette à court terme :</a:t>
            </a:r>
          </a:p>
          <a:p>
            <a:pPr marL="457200" lvl="1" indent="0">
              <a:buNone/>
            </a:pPr>
            <a:r>
              <a:rPr lang="fr-FR" dirty="0"/>
              <a:t>	-Factures fournisseurs a régler (achat de médailles, ceinture …)</a:t>
            </a:r>
          </a:p>
          <a:p>
            <a:pPr marL="457200" lvl="1" indent="0">
              <a:buNone/>
            </a:pPr>
            <a:r>
              <a:rPr lang="fr-FR" dirty="0"/>
              <a:t>	-Charges sociales a payer (URSSAF )</a:t>
            </a:r>
          </a:p>
        </p:txBody>
      </p:sp>
    </p:spTree>
    <p:extLst>
      <p:ext uri="{BB962C8B-B14F-4D97-AF65-F5344CB8AC3E}">
        <p14:creationId xmlns:p14="http://schemas.microsoft.com/office/powerpoint/2010/main" val="335044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8AFE3-03EC-18A9-89DA-0D3230498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804B42-BF27-2D7C-087F-C73F5C1C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4148931"/>
            <a:ext cx="15087600" cy="1989137"/>
          </a:xfrm>
        </p:spPr>
        <p:txBody>
          <a:bodyPr/>
          <a:lstStyle/>
          <a:p>
            <a:r>
              <a:rPr lang="fr-FR" sz="9600" dirty="0">
                <a:latin typeface="+mn-lt"/>
              </a:rPr>
              <a:t>Exemple bilan</a:t>
            </a:r>
          </a:p>
        </p:txBody>
      </p:sp>
    </p:spTree>
    <p:extLst>
      <p:ext uri="{BB962C8B-B14F-4D97-AF65-F5344CB8AC3E}">
        <p14:creationId xmlns:p14="http://schemas.microsoft.com/office/powerpoint/2010/main" val="2941238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6A5AA-8ECC-FFD0-68C5-5606BE763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60797-72B3-D6E4-4FA2-C76AE9636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1752600"/>
            <a:ext cx="7620000" cy="129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/>
              <a:t>ACTIF</a:t>
            </a:r>
          </a:p>
          <a:p>
            <a:pPr algn="just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254ED9-D4D5-F6EA-7952-4A4077C4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</p:spPr>
        <p:txBody>
          <a:bodyPr anchor="ctr">
            <a:normAutofit/>
          </a:bodyPr>
          <a:lstStyle/>
          <a:p>
            <a:r>
              <a:rPr lang="fr-FR" dirty="0">
                <a:latin typeface="+mn-lt"/>
              </a:rPr>
              <a:t>Exemple bilan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5F26FD-7502-4D85-E82E-1FBB7E5E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73" y="2400300"/>
            <a:ext cx="12714827" cy="34294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665186-67F0-40D2-9D16-E5B1C5504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973" y="5943775"/>
            <a:ext cx="12867227" cy="32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873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D84B9AF4696408A7B81AB4A6C692C" ma:contentTypeVersion="18" ma:contentTypeDescription="Crée un document." ma:contentTypeScope="" ma:versionID="c8c12ef97b1bb59f4e2b693cf0050022">
  <xsd:schema xmlns:xsd="http://www.w3.org/2001/XMLSchema" xmlns:xs="http://www.w3.org/2001/XMLSchema" xmlns:p="http://schemas.microsoft.com/office/2006/metadata/properties" xmlns:ns2="af2f2873-9fc7-44e4-8b71-91204aef72d2" xmlns:ns3="f4561dd3-88a6-4966-8780-02539cc248e2" targetNamespace="http://schemas.microsoft.com/office/2006/metadata/properties" ma:root="true" ma:fieldsID="7ab3a1e308d504d09e332dad93121b29" ns2:_="" ns3:_="">
    <xsd:import namespace="af2f2873-9fc7-44e4-8b71-91204aef72d2"/>
    <xsd:import namespace="f4561dd3-88a6-4966-8780-02539cc24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2f2873-9fc7-44e4-8b71-91204aef72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4ac12db7-0135-45bb-ac12-848fabb1b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1dd3-88a6-4966-8780-02539cc24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f16b3fb-9310-434a-b92d-cd7ba9bf7b70}" ma:internalName="TaxCatchAll" ma:showField="CatchAllData" ma:web="f4561dd3-88a6-4966-8780-02539cc24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561dd3-88a6-4966-8780-02539cc248e2" xsi:nil="true"/>
    <lcf76f155ced4ddcb4097134ff3c332f xmlns="af2f2873-9fc7-44e4-8b71-91204aef72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A5A6B9-03B4-4F93-A063-A5B60D2BB1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2f2873-9fc7-44e4-8b71-91204aef72d2"/>
    <ds:schemaRef ds:uri="f4561dd3-88a6-4966-8780-02539cc248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B5AF50-4DD3-450C-ABEA-8F32DA34F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12AC2-C2CD-4C0A-8418-04FE0EE3AAE9}">
  <ds:schemaRefs>
    <ds:schemaRef ds:uri="http://schemas.microsoft.com/office/2006/metadata/properties"/>
    <ds:schemaRef ds:uri="http://schemas.microsoft.com/office/infopath/2007/PartnerControls"/>
    <ds:schemaRef ds:uri="f4561dd3-88a6-4966-8780-02539cc248e2"/>
    <ds:schemaRef ds:uri="af2f2873-9fc7-44e4-8b71-91204aef72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643</Words>
  <Application>Microsoft Macintosh PowerPoint</Application>
  <PresentationFormat>Personnalisé</PresentationFormat>
  <Paragraphs>108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Oswald Bold</vt:lpstr>
      <vt:lpstr>Calibri Light</vt:lpstr>
      <vt:lpstr>Arial</vt:lpstr>
      <vt:lpstr>Oswald</vt:lpstr>
      <vt:lpstr>Calibri</vt:lpstr>
      <vt:lpstr>Wingdings</vt:lpstr>
      <vt:lpstr>Courier New</vt:lpstr>
      <vt:lpstr>Conception personnalisée</vt:lpstr>
      <vt:lpstr>Présentation PowerPoint</vt:lpstr>
      <vt:lpstr>Présentation PowerPoint</vt:lpstr>
      <vt:lpstr>Définition d’un bilan</vt:lpstr>
      <vt:lpstr>Definition d’un bilan</vt:lpstr>
      <vt:lpstr>Composition du bilan  </vt:lpstr>
      <vt:lpstr>Composition du bilan </vt:lpstr>
      <vt:lpstr>Composition du bilan</vt:lpstr>
      <vt:lpstr>Exemple bilan</vt:lpstr>
      <vt:lpstr>Exemple bilan </vt:lpstr>
      <vt:lpstr>Exemple bilan </vt:lpstr>
      <vt:lpstr>Le compte de résultat</vt:lpstr>
      <vt:lpstr>3. Définition d’un compte  de résultat </vt:lpstr>
      <vt:lpstr>Les  dépenses </vt:lpstr>
      <vt:lpstr>Les recettes </vt:lpstr>
      <vt:lpstr>Résultat de l’exercice </vt:lpstr>
      <vt:lpstr>Méthodes de comptabilisation</vt:lpstr>
      <vt:lpstr>Exemple compte de résultat</vt:lpstr>
      <vt:lpstr>Résultat de l’exercice </vt:lpstr>
      <vt:lpstr>Résultat de l’exercice 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Ligue Occitanie Présentation</dc:title>
  <dc:creator>Virginie MOLTOT</dc:creator>
  <cp:lastModifiedBy>Arnaud LECELLIER</cp:lastModifiedBy>
  <cp:revision>48</cp:revision>
  <dcterms:created xsi:type="dcterms:W3CDTF">2006-08-16T00:00:00Z</dcterms:created>
  <dcterms:modified xsi:type="dcterms:W3CDTF">2025-09-26T18:46:01Z</dcterms:modified>
  <dc:identifier>DAF58B4SDYQ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0x010100635D84B9AF4696408A7B81AB4A6C692C</vt:lpwstr>
  </property>
  <property fmtid="{D5CDD505-2E9C-101B-9397-08002B2CF9AE}" pid="3" name="MediaServiceImageTags">
    <vt:lpwstr/>
  </property>
</Properties>
</file>