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quickStyle1.xml" ContentType="application/vnd.openxmlformats-officedocument.drawingml.diagramStyle+xml"/>
  <Override PartName="/ppt/theme/theme2.xml" ContentType="application/vnd.openxmlformats-officedocument.theme+xml"/>
  <Override PartName="/ppt/media/image12.jpg" ContentType="image/jpeg"/>
  <Override PartName="/ppt/media/image13.jpg" ContentType="image/jpeg"/>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media/image29.jpg" ContentType="image/jpe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404" r:id="rId4"/>
    <p:sldId id="395" r:id="rId5"/>
    <p:sldId id="364" r:id="rId6"/>
    <p:sldId id="310" r:id="rId7"/>
    <p:sldId id="362" r:id="rId8"/>
    <p:sldId id="388" r:id="rId9"/>
    <p:sldId id="393" r:id="rId10"/>
    <p:sldId id="397" r:id="rId11"/>
    <p:sldId id="316" r:id="rId12"/>
    <p:sldId id="322" r:id="rId13"/>
    <p:sldId id="403" r:id="rId14"/>
    <p:sldId id="318" r:id="rId15"/>
    <p:sldId id="320" r:id="rId16"/>
    <p:sldId id="400" r:id="rId17"/>
    <p:sldId id="401" r:id="rId18"/>
    <p:sldId id="405"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80" d="100"/>
          <a:sy n="80" d="100"/>
        </p:scale>
        <p:origin x="126"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8DE3E-E4FF-4622-A77B-DBBF33FE3B4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0F428610-5365-4783-9C0D-45385CA82EFB}">
      <dgm:prSet phldrT="[Texte]" custT="1"/>
      <dgm:spPr/>
      <dgm:t>
        <a:bodyPr/>
        <a:lstStyle/>
        <a:p>
          <a:pPr algn="ctr" defTabSz="711200"/>
          <a:r>
            <a:rPr lang="fr-FR" sz="1600" b="1" dirty="0">
              <a:solidFill>
                <a:schemeClr val="accent2"/>
              </a:solidFill>
              <a:latin typeface="Aptos" panose="020B0004020202020204" pitchFamily="34" charset="0"/>
            </a:rPr>
            <a:t>Un groupe de formateurs nationaux</a:t>
          </a:r>
        </a:p>
        <a:p>
          <a:pPr algn="ctr" defTabSz="711200"/>
          <a:r>
            <a:rPr lang="fr-FR" sz="1600" b="1" dirty="0"/>
            <a:t>🧩 </a:t>
          </a:r>
          <a:r>
            <a:rPr lang="fr-FR" sz="1600" dirty="0">
              <a:latin typeface="Aptos" panose="020B0004020202020204" pitchFamily="34" charset="0"/>
            </a:rPr>
            <a:t>Opérationnalise les initiatives des Résultats Clés</a:t>
          </a:r>
        </a:p>
        <a:p>
          <a:pPr algn="ctr" defTabSz="990600"/>
          <a:r>
            <a:rPr lang="fr-FR" sz="1600" b="1" dirty="0"/>
            <a:t>🧩 </a:t>
          </a:r>
          <a:r>
            <a:rPr lang="fr-FR" sz="1600" dirty="0">
              <a:latin typeface="Aptos" panose="020B0004020202020204" pitchFamily="34" charset="0"/>
            </a:rPr>
            <a:t>Propose des modules de formation</a:t>
          </a:r>
        </a:p>
        <a:p>
          <a:pPr algn="l" defTabSz="711200"/>
          <a:r>
            <a:rPr lang="fr-FR" sz="1600" dirty="0">
              <a:latin typeface="Aptos" panose="020B0004020202020204" pitchFamily="34" charset="0"/>
            </a:rPr>
            <a:t> </a:t>
          </a:r>
          <a:r>
            <a:rPr lang="fr-FR" sz="1600" b="1" dirty="0"/>
            <a:t>🧩</a:t>
          </a:r>
          <a:r>
            <a:rPr lang="fr-FR" sz="1600" dirty="0">
              <a:latin typeface="Aptos" panose="020B0004020202020204" pitchFamily="34" charset="0"/>
            </a:rPr>
            <a:t>  Met des référents nationaux au     service des </a:t>
          </a:r>
          <a:r>
            <a:rPr lang="fr-FR" sz="1600" dirty="0" err="1">
              <a:latin typeface="Aptos" panose="020B0004020202020204" pitchFamily="34" charset="0"/>
            </a:rPr>
            <a:t>OTD</a:t>
          </a:r>
          <a:r>
            <a:rPr lang="fr-FR" sz="1600" dirty="0">
              <a:latin typeface="Aptos" panose="020B0004020202020204" pitchFamily="34" charset="0"/>
            </a:rPr>
            <a:t> (Mentorat) </a:t>
          </a:r>
        </a:p>
      </dgm:t>
    </dgm:pt>
    <dgm:pt modelId="{CAEB8849-AE89-47EB-B6AF-461BA1F155DB}" type="parTrans" cxnId="{8B2DD6A7-07CD-4C70-9BFE-CAC5169F2549}">
      <dgm:prSet/>
      <dgm:spPr/>
      <dgm:t>
        <a:bodyPr/>
        <a:lstStyle/>
        <a:p>
          <a:endParaRPr lang="fr-FR"/>
        </a:p>
      </dgm:t>
    </dgm:pt>
    <dgm:pt modelId="{7D955832-292B-4134-9E10-CB17DACD06F6}" type="sibTrans" cxnId="{8B2DD6A7-07CD-4C70-9BFE-CAC5169F2549}">
      <dgm:prSet/>
      <dgm:spPr/>
      <dgm:t>
        <a:bodyPr/>
        <a:lstStyle/>
        <a:p>
          <a:endParaRPr lang="fr-FR"/>
        </a:p>
      </dgm:t>
    </dgm:pt>
    <dgm:pt modelId="{846FF7E6-1E10-478E-B51D-06F77849EC80}">
      <dgm:prSet phldrT="[Texte]" custT="1"/>
      <dgm:spPr/>
      <dgm:t>
        <a:bodyPr/>
        <a:lstStyle/>
        <a:p>
          <a:r>
            <a:rPr lang="fr-FR" sz="1600" b="1" dirty="0">
              <a:solidFill>
                <a:schemeClr val="accent2"/>
              </a:solidFill>
              <a:latin typeface="Aptos" panose="020B0004020202020204" pitchFamily="34" charset="0"/>
            </a:rPr>
            <a:t>IMPACT</a:t>
          </a:r>
        </a:p>
        <a:p>
          <a:r>
            <a:rPr lang="fr-FR" sz="1600" b="1" dirty="0"/>
            <a:t>🧩</a:t>
          </a:r>
          <a:r>
            <a:rPr lang="fr-FR" sz="1600" dirty="0">
              <a:latin typeface="Aptos" panose="020B0004020202020204" pitchFamily="34" charset="0"/>
            </a:rPr>
            <a:t>Former des dirigeants compétents, responsables et engagés, capables de piloter un club, un </a:t>
          </a:r>
          <a:r>
            <a:rPr lang="fr-FR" sz="1600" dirty="0" err="1">
              <a:latin typeface="Aptos" panose="020B0004020202020204" pitchFamily="34" charset="0"/>
            </a:rPr>
            <a:t>OTD</a:t>
          </a:r>
          <a:r>
            <a:rPr lang="fr-FR" sz="1600" dirty="0">
              <a:latin typeface="Aptos" panose="020B0004020202020204" pitchFamily="34" charset="0"/>
            </a:rPr>
            <a:t>,  dans le respect des valeurs de notre discipline et des exigences réglementaires.</a:t>
          </a:r>
        </a:p>
      </dgm:t>
    </dgm:pt>
    <dgm:pt modelId="{7F1D2CDC-234E-45F1-9CC7-6675235491CF}" type="parTrans" cxnId="{429A49A4-C7DE-45B9-8985-A97A90D0F9D0}">
      <dgm:prSet/>
      <dgm:spPr/>
      <dgm:t>
        <a:bodyPr/>
        <a:lstStyle/>
        <a:p>
          <a:endParaRPr lang="fr-FR"/>
        </a:p>
      </dgm:t>
    </dgm:pt>
    <dgm:pt modelId="{57B21D0C-ED55-43A8-82D4-16755A6BC8D4}" type="sibTrans" cxnId="{429A49A4-C7DE-45B9-8985-A97A90D0F9D0}">
      <dgm:prSet/>
      <dgm:spPr/>
      <dgm:t>
        <a:bodyPr/>
        <a:lstStyle/>
        <a:p>
          <a:endParaRPr lang="fr-FR"/>
        </a:p>
      </dgm:t>
    </dgm:pt>
    <dgm:pt modelId="{9B3137F9-0507-4AA2-99C1-FAA3228447CF}">
      <dgm:prSet phldrT="[Texte]" custT="1"/>
      <dgm:spPr/>
      <dgm:t>
        <a:bodyPr/>
        <a:lstStyle/>
        <a:p>
          <a:pPr algn="ctr"/>
          <a:r>
            <a:rPr lang="fr-FR" sz="1600" b="1" dirty="0">
              <a:solidFill>
                <a:schemeClr val="accent2"/>
              </a:solidFill>
              <a:latin typeface="Aptos" panose="020B0004020202020204" pitchFamily="34" charset="0"/>
            </a:rPr>
            <a:t>Des référents pour chaque ligue</a:t>
          </a:r>
        </a:p>
        <a:p>
          <a:pPr algn="l"/>
          <a:r>
            <a:rPr lang="fr-FR" sz="1600" b="1" dirty="0"/>
            <a:t>🧩</a:t>
          </a:r>
          <a:r>
            <a:rPr lang="fr-FR" sz="1600" dirty="0">
              <a:latin typeface="Aptos" panose="020B0004020202020204" pitchFamily="34" charset="0"/>
            </a:rPr>
            <a:t>Étude des besoins territoriaux</a:t>
          </a:r>
        </a:p>
        <a:p>
          <a:pPr algn="ctr"/>
          <a:r>
            <a:rPr lang="fr-FR" sz="1600" b="1" dirty="0"/>
            <a:t>🧩 </a:t>
          </a:r>
          <a:r>
            <a:rPr lang="fr-FR" sz="1600" dirty="0">
              <a:latin typeface="Aptos" panose="020B0004020202020204" pitchFamily="34" charset="0"/>
            </a:rPr>
            <a:t>Mise en place d’un Plan de Formation des dirigeants</a:t>
          </a:r>
        </a:p>
        <a:p>
          <a:pPr algn="ctr"/>
          <a:r>
            <a:rPr lang="fr-FR" sz="1600" dirty="0">
              <a:latin typeface="Aptos" panose="020B0004020202020204" pitchFamily="34" charset="0"/>
            </a:rPr>
            <a:t>en cohérence avec les Initiatives des résultats Clés</a:t>
          </a:r>
        </a:p>
      </dgm:t>
    </dgm:pt>
    <dgm:pt modelId="{F31FF14B-3081-4FF8-9C5E-04059BA60575}" type="parTrans" cxnId="{007B857C-B8AA-4EA5-B878-EC5DBBD3A95A}">
      <dgm:prSet/>
      <dgm:spPr/>
      <dgm:t>
        <a:bodyPr/>
        <a:lstStyle/>
        <a:p>
          <a:endParaRPr lang="fr-FR"/>
        </a:p>
      </dgm:t>
    </dgm:pt>
    <dgm:pt modelId="{E566646B-E16D-4256-82D6-67F2204CC318}" type="sibTrans" cxnId="{007B857C-B8AA-4EA5-B878-EC5DBBD3A95A}">
      <dgm:prSet/>
      <dgm:spPr/>
      <dgm:t>
        <a:bodyPr/>
        <a:lstStyle/>
        <a:p>
          <a:endParaRPr lang="fr-FR"/>
        </a:p>
      </dgm:t>
    </dgm:pt>
    <dgm:pt modelId="{0E00954F-ADC6-4B73-A070-88E72C9A54A9}" type="pres">
      <dgm:prSet presAssocID="{23C8DE3E-E4FF-4622-A77B-DBBF33FE3B48}" presName="Name0" presStyleCnt="0">
        <dgm:presLayoutVars>
          <dgm:dir/>
          <dgm:resizeHandles val="exact"/>
        </dgm:presLayoutVars>
      </dgm:prSet>
      <dgm:spPr/>
    </dgm:pt>
    <dgm:pt modelId="{B27CC06E-0334-4E9B-AA05-3A8C4D7E9774}" type="pres">
      <dgm:prSet presAssocID="{0F428610-5365-4783-9C0D-45385CA82EFB}" presName="node" presStyleLbl="node1" presStyleIdx="0" presStyleCnt="3" custScaleX="131706" custScaleY="142982" custRadScaleRad="89576" custRadScaleInc="-2025">
        <dgm:presLayoutVars>
          <dgm:bulletEnabled val="1"/>
        </dgm:presLayoutVars>
      </dgm:prSet>
      <dgm:spPr/>
    </dgm:pt>
    <dgm:pt modelId="{64C43256-31E3-4113-933C-CDA56B3AF2F8}" type="pres">
      <dgm:prSet presAssocID="{7D955832-292B-4134-9E10-CB17DACD06F6}" presName="sibTrans" presStyleLbl="sibTrans2D1" presStyleIdx="0" presStyleCnt="3"/>
      <dgm:spPr/>
    </dgm:pt>
    <dgm:pt modelId="{A8169D9F-8EC2-433F-A70A-97D96C2D1662}" type="pres">
      <dgm:prSet presAssocID="{7D955832-292B-4134-9E10-CB17DACD06F6}" presName="connectorText" presStyleLbl="sibTrans2D1" presStyleIdx="0" presStyleCnt="3"/>
      <dgm:spPr/>
    </dgm:pt>
    <dgm:pt modelId="{0C18F55A-7118-45EB-83E5-8434726784F3}" type="pres">
      <dgm:prSet presAssocID="{846FF7E6-1E10-478E-B51D-06F77849EC80}" presName="node" presStyleLbl="node1" presStyleIdx="1" presStyleCnt="3" custScaleX="117306" custScaleY="145705" custRadScaleRad="96870" custRadScaleInc="-7772">
        <dgm:presLayoutVars>
          <dgm:bulletEnabled val="1"/>
        </dgm:presLayoutVars>
      </dgm:prSet>
      <dgm:spPr/>
    </dgm:pt>
    <dgm:pt modelId="{35AF862A-630A-48DA-9526-C14971081013}" type="pres">
      <dgm:prSet presAssocID="{57B21D0C-ED55-43A8-82D4-16755A6BC8D4}" presName="sibTrans" presStyleLbl="sibTrans2D1" presStyleIdx="1" presStyleCnt="3"/>
      <dgm:spPr/>
    </dgm:pt>
    <dgm:pt modelId="{2E48C8C0-51B0-45FD-9F0B-E1BF8170C0C4}" type="pres">
      <dgm:prSet presAssocID="{57B21D0C-ED55-43A8-82D4-16755A6BC8D4}" presName="connectorText" presStyleLbl="sibTrans2D1" presStyleIdx="1" presStyleCnt="3"/>
      <dgm:spPr/>
    </dgm:pt>
    <dgm:pt modelId="{8D689279-46AC-4181-98EC-ECBBA95C949E}" type="pres">
      <dgm:prSet presAssocID="{9B3137F9-0507-4AA2-99C1-FAA3228447CF}" presName="node" presStyleLbl="node1" presStyleIdx="2" presStyleCnt="3" custScaleX="112055" custScaleY="152019" custRadScaleRad="94572" custRadScaleInc="10370">
        <dgm:presLayoutVars>
          <dgm:bulletEnabled val="1"/>
        </dgm:presLayoutVars>
      </dgm:prSet>
      <dgm:spPr/>
    </dgm:pt>
    <dgm:pt modelId="{8A5C7255-C0D8-4C08-88F0-E4FBE2026277}" type="pres">
      <dgm:prSet presAssocID="{E566646B-E16D-4256-82D6-67F2204CC318}" presName="sibTrans" presStyleLbl="sibTrans2D1" presStyleIdx="2" presStyleCnt="3"/>
      <dgm:spPr/>
    </dgm:pt>
    <dgm:pt modelId="{5083E2F6-F280-4456-82B0-EE23B2F1B29E}" type="pres">
      <dgm:prSet presAssocID="{E566646B-E16D-4256-82D6-67F2204CC318}" presName="connectorText" presStyleLbl="sibTrans2D1" presStyleIdx="2" presStyleCnt="3"/>
      <dgm:spPr/>
    </dgm:pt>
  </dgm:ptLst>
  <dgm:cxnLst>
    <dgm:cxn modelId="{A523CE0F-BC09-4328-8420-4D5FD0E2B088}" type="presOf" srcId="{7D955832-292B-4134-9E10-CB17DACD06F6}" destId="{64C43256-31E3-4113-933C-CDA56B3AF2F8}" srcOrd="0" destOrd="0" presId="urn:microsoft.com/office/officeart/2005/8/layout/cycle7"/>
    <dgm:cxn modelId="{96F89621-31AA-4BDD-9A57-55C309B0F5E3}" type="presOf" srcId="{9B3137F9-0507-4AA2-99C1-FAA3228447CF}" destId="{8D689279-46AC-4181-98EC-ECBBA95C949E}" srcOrd="0" destOrd="0" presId="urn:microsoft.com/office/officeart/2005/8/layout/cycle7"/>
    <dgm:cxn modelId="{37A51B2A-B5D1-4ED7-A1D1-37C7ACDDB640}" type="presOf" srcId="{23C8DE3E-E4FF-4622-A77B-DBBF33FE3B48}" destId="{0E00954F-ADC6-4B73-A070-88E72C9A54A9}" srcOrd="0" destOrd="0" presId="urn:microsoft.com/office/officeart/2005/8/layout/cycle7"/>
    <dgm:cxn modelId="{80DBCC3A-6845-4372-9347-F40697052C2A}" type="presOf" srcId="{57B21D0C-ED55-43A8-82D4-16755A6BC8D4}" destId="{35AF862A-630A-48DA-9526-C14971081013}" srcOrd="0" destOrd="0" presId="urn:microsoft.com/office/officeart/2005/8/layout/cycle7"/>
    <dgm:cxn modelId="{5B84C140-DA5B-4B74-8FDF-6ECF12038B58}" type="presOf" srcId="{0F428610-5365-4783-9C0D-45385CA82EFB}" destId="{B27CC06E-0334-4E9B-AA05-3A8C4D7E9774}" srcOrd="0" destOrd="0" presId="urn:microsoft.com/office/officeart/2005/8/layout/cycle7"/>
    <dgm:cxn modelId="{D862965D-1D3A-456F-9B71-0139806C5C59}" type="presOf" srcId="{7D955832-292B-4134-9E10-CB17DACD06F6}" destId="{A8169D9F-8EC2-433F-A70A-97D96C2D1662}" srcOrd="1" destOrd="0" presId="urn:microsoft.com/office/officeart/2005/8/layout/cycle7"/>
    <dgm:cxn modelId="{7DABE04E-615A-4DC6-9E86-395C228118B9}" type="presOf" srcId="{E566646B-E16D-4256-82D6-67F2204CC318}" destId="{8A5C7255-C0D8-4C08-88F0-E4FBE2026277}" srcOrd="0" destOrd="0" presId="urn:microsoft.com/office/officeart/2005/8/layout/cycle7"/>
    <dgm:cxn modelId="{007B857C-B8AA-4EA5-B878-EC5DBBD3A95A}" srcId="{23C8DE3E-E4FF-4622-A77B-DBBF33FE3B48}" destId="{9B3137F9-0507-4AA2-99C1-FAA3228447CF}" srcOrd="2" destOrd="0" parTransId="{F31FF14B-3081-4FF8-9C5E-04059BA60575}" sibTransId="{E566646B-E16D-4256-82D6-67F2204CC318}"/>
    <dgm:cxn modelId="{429A49A4-C7DE-45B9-8985-A97A90D0F9D0}" srcId="{23C8DE3E-E4FF-4622-A77B-DBBF33FE3B48}" destId="{846FF7E6-1E10-478E-B51D-06F77849EC80}" srcOrd="1" destOrd="0" parTransId="{7F1D2CDC-234E-45F1-9CC7-6675235491CF}" sibTransId="{57B21D0C-ED55-43A8-82D4-16755A6BC8D4}"/>
    <dgm:cxn modelId="{8B2DD6A7-07CD-4C70-9BFE-CAC5169F2549}" srcId="{23C8DE3E-E4FF-4622-A77B-DBBF33FE3B48}" destId="{0F428610-5365-4783-9C0D-45385CA82EFB}" srcOrd="0" destOrd="0" parTransId="{CAEB8849-AE89-47EB-B6AF-461BA1F155DB}" sibTransId="{7D955832-292B-4134-9E10-CB17DACD06F6}"/>
    <dgm:cxn modelId="{D0F1E4A8-36F3-4A79-B53C-390DF544107F}" type="presOf" srcId="{846FF7E6-1E10-478E-B51D-06F77849EC80}" destId="{0C18F55A-7118-45EB-83E5-8434726784F3}" srcOrd="0" destOrd="0" presId="urn:microsoft.com/office/officeart/2005/8/layout/cycle7"/>
    <dgm:cxn modelId="{B5DF65CA-D26A-4857-81CA-0B668EE471E2}" type="presOf" srcId="{57B21D0C-ED55-43A8-82D4-16755A6BC8D4}" destId="{2E48C8C0-51B0-45FD-9F0B-E1BF8170C0C4}" srcOrd="1" destOrd="0" presId="urn:microsoft.com/office/officeart/2005/8/layout/cycle7"/>
    <dgm:cxn modelId="{220E1DD2-7994-4BC7-ACDC-850D3B112F9D}" type="presOf" srcId="{E566646B-E16D-4256-82D6-67F2204CC318}" destId="{5083E2F6-F280-4456-82B0-EE23B2F1B29E}" srcOrd="1" destOrd="0" presId="urn:microsoft.com/office/officeart/2005/8/layout/cycle7"/>
    <dgm:cxn modelId="{ACFD03FE-29FE-4EC8-A0D4-D4E6A88D322A}" type="presParOf" srcId="{0E00954F-ADC6-4B73-A070-88E72C9A54A9}" destId="{B27CC06E-0334-4E9B-AA05-3A8C4D7E9774}" srcOrd="0" destOrd="0" presId="urn:microsoft.com/office/officeart/2005/8/layout/cycle7"/>
    <dgm:cxn modelId="{6E59D6C7-53F1-4E20-B2EF-6937E137D5D6}" type="presParOf" srcId="{0E00954F-ADC6-4B73-A070-88E72C9A54A9}" destId="{64C43256-31E3-4113-933C-CDA56B3AF2F8}" srcOrd="1" destOrd="0" presId="urn:microsoft.com/office/officeart/2005/8/layout/cycle7"/>
    <dgm:cxn modelId="{0986AF2C-F711-4679-82D6-97D98D6E95A5}" type="presParOf" srcId="{64C43256-31E3-4113-933C-CDA56B3AF2F8}" destId="{A8169D9F-8EC2-433F-A70A-97D96C2D1662}" srcOrd="0" destOrd="0" presId="urn:microsoft.com/office/officeart/2005/8/layout/cycle7"/>
    <dgm:cxn modelId="{8AB545D2-077F-4E63-AE40-59870726452E}" type="presParOf" srcId="{0E00954F-ADC6-4B73-A070-88E72C9A54A9}" destId="{0C18F55A-7118-45EB-83E5-8434726784F3}" srcOrd="2" destOrd="0" presId="urn:microsoft.com/office/officeart/2005/8/layout/cycle7"/>
    <dgm:cxn modelId="{19E8ADD9-2890-4DF3-8BA2-5CF05A179318}" type="presParOf" srcId="{0E00954F-ADC6-4B73-A070-88E72C9A54A9}" destId="{35AF862A-630A-48DA-9526-C14971081013}" srcOrd="3" destOrd="0" presId="urn:microsoft.com/office/officeart/2005/8/layout/cycle7"/>
    <dgm:cxn modelId="{D92D1B69-C9E2-4353-87A3-E2ECDEFBA4C3}" type="presParOf" srcId="{35AF862A-630A-48DA-9526-C14971081013}" destId="{2E48C8C0-51B0-45FD-9F0B-E1BF8170C0C4}" srcOrd="0" destOrd="0" presId="urn:microsoft.com/office/officeart/2005/8/layout/cycle7"/>
    <dgm:cxn modelId="{AAF5F81C-211D-4300-916E-02BD2437EDF3}" type="presParOf" srcId="{0E00954F-ADC6-4B73-A070-88E72C9A54A9}" destId="{8D689279-46AC-4181-98EC-ECBBA95C949E}" srcOrd="4" destOrd="0" presId="urn:microsoft.com/office/officeart/2005/8/layout/cycle7"/>
    <dgm:cxn modelId="{38AC8D02-9D73-4813-A5F1-FE49EA449487}" type="presParOf" srcId="{0E00954F-ADC6-4B73-A070-88E72C9A54A9}" destId="{8A5C7255-C0D8-4C08-88F0-E4FBE2026277}" srcOrd="5" destOrd="0" presId="urn:microsoft.com/office/officeart/2005/8/layout/cycle7"/>
    <dgm:cxn modelId="{41BA585D-9048-4FE1-BA19-FB6FD38BA76D}" type="presParOf" srcId="{8A5C7255-C0D8-4C08-88F0-E4FBE2026277}" destId="{5083E2F6-F280-4456-82B0-EE23B2F1B29E}"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CC06E-0334-4E9B-AA05-3A8C4D7E9774}">
      <dsp:nvSpPr>
        <dsp:cNvPr id="0" name=""/>
        <dsp:cNvSpPr/>
      </dsp:nvSpPr>
      <dsp:spPr>
        <a:xfrm>
          <a:off x="2128582" y="-52246"/>
          <a:ext cx="3695546" cy="20059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accent2"/>
              </a:solidFill>
              <a:latin typeface="Aptos" panose="020B0004020202020204" pitchFamily="34" charset="0"/>
            </a:rPr>
            <a:t>Un groupe de formateurs nationaux</a:t>
          </a:r>
        </a:p>
        <a:p>
          <a:pPr marL="0" lvl="0" indent="0" algn="ctr" defTabSz="711200">
            <a:lnSpc>
              <a:spcPct val="90000"/>
            </a:lnSpc>
            <a:spcBef>
              <a:spcPct val="0"/>
            </a:spcBef>
            <a:spcAft>
              <a:spcPct val="35000"/>
            </a:spcAft>
            <a:buNone/>
          </a:pPr>
          <a:r>
            <a:rPr lang="fr-FR" sz="1600" b="1" kern="1200" dirty="0"/>
            <a:t>🧩 </a:t>
          </a:r>
          <a:r>
            <a:rPr lang="fr-FR" sz="1600" kern="1200" dirty="0">
              <a:latin typeface="Aptos" panose="020B0004020202020204" pitchFamily="34" charset="0"/>
            </a:rPr>
            <a:t>Opérationnalise les initiatives des Résultats Clés</a:t>
          </a:r>
        </a:p>
        <a:p>
          <a:pPr marL="0" lvl="0" indent="0" algn="ctr" defTabSz="990600">
            <a:lnSpc>
              <a:spcPct val="90000"/>
            </a:lnSpc>
            <a:spcBef>
              <a:spcPct val="0"/>
            </a:spcBef>
            <a:spcAft>
              <a:spcPct val="35000"/>
            </a:spcAft>
            <a:buNone/>
          </a:pPr>
          <a:r>
            <a:rPr lang="fr-FR" sz="1600" b="1" kern="1200" dirty="0"/>
            <a:t>🧩 </a:t>
          </a:r>
          <a:r>
            <a:rPr lang="fr-FR" sz="1600" kern="1200" dirty="0">
              <a:latin typeface="Aptos" panose="020B0004020202020204" pitchFamily="34" charset="0"/>
            </a:rPr>
            <a:t>Propose des modules de formation</a:t>
          </a:r>
        </a:p>
        <a:p>
          <a:pPr marL="0" lvl="0" indent="0" algn="l" defTabSz="711200">
            <a:lnSpc>
              <a:spcPct val="90000"/>
            </a:lnSpc>
            <a:spcBef>
              <a:spcPct val="0"/>
            </a:spcBef>
            <a:spcAft>
              <a:spcPct val="35000"/>
            </a:spcAft>
            <a:buNone/>
          </a:pPr>
          <a:r>
            <a:rPr lang="fr-FR" sz="1600" kern="1200" dirty="0">
              <a:latin typeface="Aptos" panose="020B0004020202020204" pitchFamily="34" charset="0"/>
            </a:rPr>
            <a:t> </a:t>
          </a:r>
          <a:r>
            <a:rPr lang="fr-FR" sz="1600" b="1" kern="1200" dirty="0"/>
            <a:t>🧩</a:t>
          </a:r>
          <a:r>
            <a:rPr lang="fr-FR" sz="1600" kern="1200" dirty="0">
              <a:latin typeface="Aptos" panose="020B0004020202020204" pitchFamily="34" charset="0"/>
            </a:rPr>
            <a:t>  Met des référents nationaux au     service des </a:t>
          </a:r>
          <a:r>
            <a:rPr lang="fr-FR" sz="1600" kern="1200" dirty="0" err="1">
              <a:latin typeface="Aptos" panose="020B0004020202020204" pitchFamily="34" charset="0"/>
            </a:rPr>
            <a:t>OTD</a:t>
          </a:r>
          <a:r>
            <a:rPr lang="fr-FR" sz="1600" kern="1200" dirty="0">
              <a:latin typeface="Aptos" panose="020B0004020202020204" pitchFamily="34" charset="0"/>
            </a:rPr>
            <a:t> (Mentorat) </a:t>
          </a:r>
        </a:p>
      </dsp:txBody>
      <dsp:txXfrm>
        <a:off x="2187335" y="6507"/>
        <a:ext cx="3578040" cy="1888464"/>
      </dsp:txXfrm>
    </dsp:sp>
    <dsp:sp modelId="{64C43256-31E3-4113-933C-CDA56B3AF2F8}">
      <dsp:nvSpPr>
        <dsp:cNvPr id="0" name=""/>
        <dsp:cNvSpPr/>
      </dsp:nvSpPr>
      <dsp:spPr>
        <a:xfrm rot="3340530">
          <a:off x="4590432" y="2447963"/>
          <a:ext cx="1151668"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p>
      </dsp:txBody>
      <dsp:txXfrm>
        <a:off x="4737742" y="2546170"/>
        <a:ext cx="857048" cy="294619"/>
      </dsp:txXfrm>
    </dsp:sp>
    <dsp:sp modelId="{0C18F55A-7118-45EB-83E5-8434726784F3}">
      <dsp:nvSpPr>
        <dsp:cNvPr id="0" name=""/>
        <dsp:cNvSpPr/>
      </dsp:nvSpPr>
      <dsp:spPr>
        <a:xfrm>
          <a:off x="4723470" y="3433236"/>
          <a:ext cx="3291496" cy="204417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accent2"/>
              </a:solidFill>
              <a:latin typeface="Aptos" panose="020B0004020202020204" pitchFamily="34" charset="0"/>
            </a:rPr>
            <a:t>IMPACT</a:t>
          </a:r>
        </a:p>
        <a:p>
          <a:pPr marL="0" lvl="0" indent="0" algn="ctr" defTabSz="711200">
            <a:lnSpc>
              <a:spcPct val="90000"/>
            </a:lnSpc>
            <a:spcBef>
              <a:spcPct val="0"/>
            </a:spcBef>
            <a:spcAft>
              <a:spcPct val="35000"/>
            </a:spcAft>
            <a:buNone/>
          </a:pPr>
          <a:r>
            <a:rPr lang="fr-FR" sz="1600" b="1" kern="1200" dirty="0"/>
            <a:t>🧩</a:t>
          </a:r>
          <a:r>
            <a:rPr lang="fr-FR" sz="1600" kern="1200" dirty="0">
              <a:latin typeface="Aptos" panose="020B0004020202020204" pitchFamily="34" charset="0"/>
            </a:rPr>
            <a:t>Former des dirigeants compétents, responsables et engagés, capables de piloter un club, un </a:t>
          </a:r>
          <a:r>
            <a:rPr lang="fr-FR" sz="1600" kern="1200" dirty="0" err="1">
              <a:latin typeface="Aptos" panose="020B0004020202020204" pitchFamily="34" charset="0"/>
            </a:rPr>
            <a:t>OTD</a:t>
          </a:r>
          <a:r>
            <a:rPr lang="fr-FR" sz="1600" kern="1200" dirty="0">
              <a:latin typeface="Aptos" panose="020B0004020202020204" pitchFamily="34" charset="0"/>
            </a:rPr>
            <a:t>,  dans le respect des valeurs de notre discipline et des exigences réglementaires.</a:t>
          </a:r>
        </a:p>
      </dsp:txBody>
      <dsp:txXfrm>
        <a:off x="4783342" y="3493108"/>
        <a:ext cx="3171752" cy="1924428"/>
      </dsp:txXfrm>
    </dsp:sp>
    <dsp:sp modelId="{35AF862A-630A-48DA-9526-C14971081013}">
      <dsp:nvSpPr>
        <dsp:cNvPr id="0" name=""/>
        <dsp:cNvSpPr/>
      </dsp:nvSpPr>
      <dsp:spPr>
        <a:xfrm rot="10865620">
          <a:off x="3427974" y="4164649"/>
          <a:ext cx="1151668"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p>
      </dsp:txBody>
      <dsp:txXfrm rot="10800000">
        <a:off x="3575284" y="4262856"/>
        <a:ext cx="857048" cy="294619"/>
      </dsp:txXfrm>
    </dsp:sp>
    <dsp:sp modelId="{8D689279-46AC-4181-98EC-ECBBA95C949E}">
      <dsp:nvSpPr>
        <dsp:cNvPr id="0" name=""/>
        <dsp:cNvSpPr/>
      </dsp:nvSpPr>
      <dsp:spPr>
        <a:xfrm>
          <a:off x="139988" y="3300039"/>
          <a:ext cx="3144158" cy="21327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accent2"/>
              </a:solidFill>
              <a:latin typeface="Aptos" panose="020B0004020202020204" pitchFamily="34" charset="0"/>
            </a:rPr>
            <a:t>Des référents pour chaque ligue</a:t>
          </a:r>
        </a:p>
        <a:p>
          <a:pPr marL="0" lvl="0" indent="0" algn="l" defTabSz="711200">
            <a:lnSpc>
              <a:spcPct val="90000"/>
            </a:lnSpc>
            <a:spcBef>
              <a:spcPct val="0"/>
            </a:spcBef>
            <a:spcAft>
              <a:spcPct val="35000"/>
            </a:spcAft>
            <a:buNone/>
          </a:pPr>
          <a:r>
            <a:rPr lang="fr-FR" sz="1600" b="1" kern="1200" dirty="0"/>
            <a:t>🧩</a:t>
          </a:r>
          <a:r>
            <a:rPr lang="fr-FR" sz="1600" kern="1200" dirty="0">
              <a:latin typeface="Aptos" panose="020B0004020202020204" pitchFamily="34" charset="0"/>
            </a:rPr>
            <a:t>Étude des besoins territoriaux</a:t>
          </a:r>
        </a:p>
        <a:p>
          <a:pPr marL="0" lvl="0" indent="0" algn="ctr" defTabSz="711200">
            <a:lnSpc>
              <a:spcPct val="90000"/>
            </a:lnSpc>
            <a:spcBef>
              <a:spcPct val="0"/>
            </a:spcBef>
            <a:spcAft>
              <a:spcPct val="35000"/>
            </a:spcAft>
            <a:buNone/>
          </a:pPr>
          <a:r>
            <a:rPr lang="fr-FR" sz="1600" b="1" kern="1200" dirty="0"/>
            <a:t>🧩 </a:t>
          </a:r>
          <a:r>
            <a:rPr lang="fr-FR" sz="1600" kern="1200" dirty="0">
              <a:latin typeface="Aptos" panose="020B0004020202020204" pitchFamily="34" charset="0"/>
            </a:rPr>
            <a:t>Mise en place d’un Plan de Formation des dirigeants</a:t>
          </a:r>
        </a:p>
        <a:p>
          <a:pPr marL="0" lvl="0" indent="0" algn="ctr" defTabSz="711200">
            <a:lnSpc>
              <a:spcPct val="90000"/>
            </a:lnSpc>
            <a:spcBef>
              <a:spcPct val="0"/>
            </a:spcBef>
            <a:spcAft>
              <a:spcPct val="35000"/>
            </a:spcAft>
            <a:buNone/>
          </a:pPr>
          <a:r>
            <a:rPr lang="fr-FR" sz="1600" kern="1200" dirty="0">
              <a:latin typeface="Aptos" panose="020B0004020202020204" pitchFamily="34" charset="0"/>
            </a:rPr>
            <a:t>en cohérence avec les Initiatives des résultats Clés</a:t>
          </a:r>
        </a:p>
      </dsp:txBody>
      <dsp:txXfrm>
        <a:off x="202454" y="3362505"/>
        <a:ext cx="3019226" cy="2007823"/>
      </dsp:txXfrm>
    </dsp:sp>
    <dsp:sp modelId="{8A5C7255-C0D8-4C08-88F0-E4FBE2026277}">
      <dsp:nvSpPr>
        <dsp:cNvPr id="0" name=""/>
        <dsp:cNvSpPr/>
      </dsp:nvSpPr>
      <dsp:spPr>
        <a:xfrm rot="18212448">
          <a:off x="2289389" y="2381364"/>
          <a:ext cx="1151668"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p>
      </dsp:txBody>
      <dsp:txXfrm>
        <a:off x="2436699" y="2479571"/>
        <a:ext cx="857048" cy="29461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85835-FF88-41B3-81F6-2301EEB3370C}" type="datetimeFigureOut">
              <a:rPr lang="fr-FR" smtClean="0"/>
              <a:t>19/08/2025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7C2B6-4264-4574-8981-498540FA5918}" type="slidenum">
              <a:rPr lang="fr-FR" smtClean="0"/>
              <a:t>‹N°›</a:t>
            </a:fld>
            <a:endParaRPr lang="fr-FR"/>
          </a:p>
        </p:txBody>
      </p:sp>
    </p:spTree>
    <p:extLst>
      <p:ext uri="{BB962C8B-B14F-4D97-AF65-F5344CB8AC3E}">
        <p14:creationId xmlns:p14="http://schemas.microsoft.com/office/powerpoint/2010/main" val="2149734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Slide 1 : Introduction</a:t>
            </a:r>
          </a:p>
          <a:p>
            <a:r>
              <a:t>Présenter le contexte général du plan de formation. Souligner l'importance de structurer une démarche nationale pour accompagner les dirigeants dans leur montée en compétences.</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Slide 10 :</a:t>
            </a:r>
            <a:r>
              <a:rPr lang="fr-FR" dirty="0"/>
              <a:t>L’analyse des données recueillies - notamment le nombre de nouveaux présidents, le taux de participation aux formations et les résultats du questionnaire - met en évidence des besoins importants en matière d’accompagnement et de développement des compétences. </a:t>
            </a:r>
            <a:br>
              <a:rPr lang="fr-FR" dirty="0"/>
            </a:br>
            <a:r>
              <a:rPr lang="fr-FR" dirty="0"/>
              <a:t>38 comités sur 42 nouveaux comités ont au moins un dirigeant formé (90,5 %).</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58,3 % des ligues n’ont aucune formation en place.</a:t>
            </a:r>
          </a:p>
          <a:p>
            <a:r>
              <a:rPr lang="fr-FR" dirty="0"/>
              <a:t>33,3 % proposent une seule formation (</a:t>
            </a:r>
            <a:r>
              <a:rPr lang="fr-FR" dirty="0" err="1"/>
              <a:t>SNR</a:t>
            </a:r>
            <a:r>
              <a:rPr lang="fr-FR" dirty="0"/>
              <a:t>).</a:t>
            </a:r>
          </a:p>
          <a:p>
            <a:r>
              <a:rPr lang="fr-FR" dirty="0"/>
              <a:t>8,3 % proposent deux formations (</a:t>
            </a:r>
            <a:r>
              <a:rPr lang="fr-FR" dirty="0" err="1"/>
              <a:t>SNR</a:t>
            </a:r>
            <a:r>
              <a:rPr lang="fr-FR" dirty="0"/>
              <a:t> + interne).</a:t>
            </a:r>
          </a:p>
        </p:txBody>
      </p:sp>
      <p:sp>
        <p:nvSpPr>
          <p:cNvPr id="4" name="Espace réservé du numéro de diapositive 3"/>
          <p:cNvSpPr>
            <a:spLocks noGrp="1"/>
          </p:cNvSpPr>
          <p:nvPr>
            <p:ph type="sldNum" sz="quarter" idx="5"/>
          </p:nvPr>
        </p:nvSpPr>
        <p:spPr/>
        <p:txBody>
          <a:bodyPr/>
          <a:lstStyle/>
          <a:p>
            <a:fld id="{FE74401B-9499-9348-92A1-9057C19A2FE5}" type="slidenum">
              <a:rPr lang="fr-FR" smtClean="0"/>
              <a:t>12</a:t>
            </a:fld>
            <a:endParaRPr lang="fr-FR"/>
          </a:p>
        </p:txBody>
      </p:sp>
    </p:spTree>
    <p:extLst>
      <p:ext uri="{BB962C8B-B14F-4D97-AF65-F5344CB8AC3E}">
        <p14:creationId xmlns:p14="http://schemas.microsoft.com/office/powerpoint/2010/main" val="415095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D4F-125C-BE56-6DEA-2EB6389F31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F6FA4C-4F59-432C-2AC8-1F127CABF8D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768D93D-9DA8-E089-EDD4-546744FCC401}"/>
              </a:ext>
            </a:extLst>
          </p:cNvPr>
          <p:cNvSpPr>
            <a:spLocks noGrp="1"/>
          </p:cNvSpPr>
          <p:nvPr>
            <p:ph type="body" idx="1"/>
          </p:nvPr>
        </p:nvSpPr>
        <p:spPr/>
        <p:txBody>
          <a:bodyPr/>
          <a:lstStyle/>
          <a:p>
            <a:r>
              <a:rPr lang="fr-FR" dirty="0"/>
              <a:t>La structuration fait apparaître 3 ensembles en interactions dynamique</a:t>
            </a:r>
          </a:p>
          <a:p>
            <a:r>
              <a:rPr lang="fr-FR" dirty="0"/>
              <a:t>National – ligue- dirigeants</a:t>
            </a:r>
          </a:p>
        </p:txBody>
      </p:sp>
      <p:sp>
        <p:nvSpPr>
          <p:cNvPr id="4" name="Espace réservé du numéro de diapositive 3">
            <a:extLst>
              <a:ext uri="{FF2B5EF4-FFF2-40B4-BE49-F238E27FC236}">
                <a16:creationId xmlns:a16="http://schemas.microsoft.com/office/drawing/2014/main" id="{272A1005-083E-34D8-BB9D-2F19463FBC99}"/>
              </a:ext>
            </a:extLst>
          </p:cNvPr>
          <p:cNvSpPr>
            <a:spLocks noGrp="1"/>
          </p:cNvSpPr>
          <p:nvPr>
            <p:ph type="sldNum" sz="quarter" idx="5"/>
          </p:nvPr>
        </p:nvSpPr>
        <p:spPr/>
        <p:txBody>
          <a:bodyPr/>
          <a:lstStyle/>
          <a:p>
            <a:fld id="{FE74401B-9499-9348-92A1-9057C19A2FE5}" type="slidenum">
              <a:rPr lang="fr-FR" smtClean="0"/>
              <a:t>13</a:t>
            </a:fld>
            <a:endParaRPr lang="fr-FR"/>
          </a:p>
        </p:txBody>
      </p:sp>
    </p:spTree>
    <p:extLst>
      <p:ext uri="{BB962C8B-B14F-4D97-AF65-F5344CB8AC3E}">
        <p14:creationId xmlns:p14="http://schemas.microsoft.com/office/powerpoint/2010/main" val="319417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E74401B-9499-9348-92A1-9057C19A2FE5}" type="slidenum">
              <a:rPr lang="fr-FR" smtClean="0"/>
              <a:t>14</a:t>
            </a:fld>
            <a:endParaRPr lang="fr-FR"/>
          </a:p>
        </p:txBody>
      </p:sp>
    </p:spTree>
    <p:extLst>
      <p:ext uri="{BB962C8B-B14F-4D97-AF65-F5344CB8AC3E}">
        <p14:creationId xmlns:p14="http://schemas.microsoft.com/office/powerpoint/2010/main" val="1818930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E74401B-9499-9348-92A1-9057C19A2FE5}" type="slidenum">
              <a:rPr lang="fr-FR" smtClean="0"/>
              <a:t>15</a:t>
            </a:fld>
            <a:endParaRPr lang="fr-FR"/>
          </a:p>
        </p:txBody>
      </p:sp>
    </p:spTree>
    <p:extLst>
      <p:ext uri="{BB962C8B-B14F-4D97-AF65-F5344CB8AC3E}">
        <p14:creationId xmlns:p14="http://schemas.microsoft.com/office/powerpoint/2010/main" val="4208836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DCE1F-7222-6DD7-9FB7-ADEC94892A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C8926DF-1D76-C55A-D2B1-BF55F32F82E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4B3677C-D6DF-2974-8467-53584876B5B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C653F7F-0572-E92F-A2A7-1048ABB84DEB}"/>
              </a:ext>
            </a:extLst>
          </p:cNvPr>
          <p:cNvSpPr>
            <a:spLocks noGrp="1"/>
          </p:cNvSpPr>
          <p:nvPr>
            <p:ph type="sldNum" sz="quarter" idx="5"/>
          </p:nvPr>
        </p:nvSpPr>
        <p:spPr/>
        <p:txBody>
          <a:bodyPr/>
          <a:lstStyle/>
          <a:p>
            <a:fld id="{FE74401B-9499-9348-92A1-9057C19A2FE5}" type="slidenum">
              <a:rPr lang="fr-FR" smtClean="0"/>
              <a:t>16</a:t>
            </a:fld>
            <a:endParaRPr lang="fr-FR"/>
          </a:p>
        </p:txBody>
      </p:sp>
    </p:spTree>
    <p:extLst>
      <p:ext uri="{BB962C8B-B14F-4D97-AF65-F5344CB8AC3E}">
        <p14:creationId xmlns:p14="http://schemas.microsoft.com/office/powerpoint/2010/main" val="1909954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6A010-1F7A-CF98-F8C4-9C2BD459AD4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25BD9ED-6457-C53F-BCEB-3E6BE002A0E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2D9FD04-CAA6-6D02-B416-7759D4EDB4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plan s’appuie sur des modules thématiques, une plate-forme numérique dédiée, un suivi personnalisé, et une certification valorisante pour les dirigeants.</a:t>
            </a:r>
          </a:p>
          <a:p>
            <a:endParaRPr lang="fr-FR" dirty="0"/>
          </a:p>
        </p:txBody>
      </p:sp>
      <p:sp>
        <p:nvSpPr>
          <p:cNvPr id="4" name="Espace réservé du numéro de diapositive 3">
            <a:extLst>
              <a:ext uri="{FF2B5EF4-FFF2-40B4-BE49-F238E27FC236}">
                <a16:creationId xmlns:a16="http://schemas.microsoft.com/office/drawing/2014/main" id="{6775DB87-8C5E-BF21-73B3-C053F4350EFC}"/>
              </a:ext>
            </a:extLst>
          </p:cNvPr>
          <p:cNvSpPr>
            <a:spLocks noGrp="1"/>
          </p:cNvSpPr>
          <p:nvPr>
            <p:ph type="sldNum" sz="quarter" idx="5"/>
          </p:nvPr>
        </p:nvSpPr>
        <p:spPr/>
        <p:txBody>
          <a:bodyPr/>
          <a:lstStyle/>
          <a:p>
            <a:fld id="{FE74401B-9499-9348-92A1-9057C19A2FE5}" type="slidenum">
              <a:rPr lang="fr-FR" smtClean="0"/>
              <a:t>17</a:t>
            </a:fld>
            <a:endParaRPr lang="fr-FR"/>
          </a:p>
        </p:txBody>
      </p:sp>
    </p:spTree>
    <p:extLst>
      <p:ext uri="{BB962C8B-B14F-4D97-AF65-F5344CB8AC3E}">
        <p14:creationId xmlns:p14="http://schemas.microsoft.com/office/powerpoint/2010/main" val="4043434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plan s’appuie sur des modules thématiques, une </a:t>
            </a:r>
            <a:r>
              <a:rPr lang="fr-FR" dirty="0" err="1"/>
              <a:t>plateforme</a:t>
            </a:r>
            <a:r>
              <a:rPr lang="fr-FR" dirty="0"/>
              <a:t> numérique dédiée, un suivi personnalisé, et une certification valorisante pour les dirigeants, un lien avec le contrat club.</a:t>
            </a:r>
          </a:p>
          <a:p>
            <a:br>
              <a:rPr lang="fr-FR" dirty="0"/>
            </a:br>
            <a:endParaRPr lang="fr-FR" dirty="0"/>
          </a:p>
          <a:p>
            <a:endParaRPr lang="fr-FR" dirty="0"/>
          </a:p>
        </p:txBody>
      </p:sp>
      <p:sp>
        <p:nvSpPr>
          <p:cNvPr id="4" name="Espace réservé du numéro de diapositive 3"/>
          <p:cNvSpPr>
            <a:spLocks noGrp="1"/>
          </p:cNvSpPr>
          <p:nvPr>
            <p:ph type="sldNum" sz="quarter" idx="5"/>
          </p:nvPr>
        </p:nvSpPr>
        <p:spPr/>
        <p:txBody>
          <a:bodyPr/>
          <a:lstStyle/>
          <a:p>
            <a:fld id="{FE74401B-9499-9348-92A1-9057C19A2FE5}" type="slidenum">
              <a:rPr lang="fr-FR" smtClean="0"/>
              <a:t>18</a:t>
            </a:fld>
            <a:endParaRPr lang="fr-FR"/>
          </a:p>
        </p:txBody>
      </p:sp>
    </p:spTree>
    <p:extLst>
      <p:ext uri="{BB962C8B-B14F-4D97-AF65-F5344CB8AC3E}">
        <p14:creationId xmlns:p14="http://schemas.microsoft.com/office/powerpoint/2010/main" val="136054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Slide 2 :</a:t>
            </a:r>
            <a:endParaRPr lang="fr-FR" dirty="0"/>
          </a:p>
          <a:p>
            <a:r>
              <a:rPr lang="fr-FR" dirty="0"/>
              <a:t>Le plan de formation s’inscrit dans une dynamique nationale visant à renforcer les compétences des dirigeants. Il répond à une volonté de structuration et d’accompagnement cohérent à l’échelle du territoire </a:t>
            </a:r>
            <a:r>
              <a:rPr lang="fr-FR" b="1" dirty="0"/>
              <a:t>afin d’assurer la pérennité et l’efficacité des structures. </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973138"/>
            <a:ext cx="5486400" cy="3086100"/>
          </a:xfrm>
        </p:spPr>
      </p:sp>
      <p:sp>
        <p:nvSpPr>
          <p:cNvPr id="3" name="Espace réservé des notes 2"/>
          <p:cNvSpPr>
            <a:spLocks noGrp="1"/>
          </p:cNvSpPr>
          <p:nvPr>
            <p:ph type="body" idx="1"/>
          </p:nvPr>
        </p:nvSpPr>
        <p:spPr/>
        <p:txBody>
          <a:bodyPr/>
          <a:lstStyle/>
          <a:p>
            <a:r>
              <a:rPr dirty="0"/>
              <a:t>Slide 3 : Cadre </a:t>
            </a:r>
            <a:r>
              <a:rPr dirty="0" err="1"/>
              <a:t>stratégique</a:t>
            </a:r>
            <a:endParaRPr dirty="0"/>
          </a:p>
          <a:p>
            <a:r>
              <a:rPr lang="fr-FR" dirty="0"/>
              <a:t>Ce plan s’inscrit pleinement dans l’Ambition 3 des Objectifs et Résultats Clés</a:t>
            </a:r>
          </a:p>
          <a:p>
            <a:r>
              <a:rPr lang="fr-FR" dirty="0"/>
              <a:t>(</a:t>
            </a:r>
            <a:r>
              <a:rPr lang="fr-FR" dirty="0" err="1"/>
              <a:t>OKR</a:t>
            </a:r>
            <a:r>
              <a:rPr lang="fr-FR" dirty="0"/>
              <a:t>) 2024–2028 : “Des structures performantes pour un judo fort”.</a:t>
            </a:r>
          </a:p>
        </p:txBody>
      </p:sp>
      <p:sp>
        <p:nvSpPr>
          <p:cNvPr id="4" name="Espace réservé du numéro de diapositive 3"/>
          <p:cNvSpPr>
            <a:spLocks noGrp="1"/>
          </p:cNvSpPr>
          <p:nvPr>
            <p:ph type="sldNum" sz="quarter" idx="5"/>
          </p:nvPr>
        </p:nvSpPr>
        <p:spPr/>
        <p:txBody>
          <a:bodyPr/>
          <a:lstStyle/>
          <a:p>
            <a:fld id="{8C35B353-87CA-4C46-A71F-E5C76A3AAF10}" type="slidenum">
              <a:rPr lang="fr-FR" smtClean="0"/>
              <a:t>4</a:t>
            </a:fld>
            <a:endParaRPr lang="fr-FR"/>
          </a:p>
        </p:txBody>
      </p:sp>
    </p:spTree>
    <p:extLst>
      <p:ext uri="{BB962C8B-B14F-4D97-AF65-F5344CB8AC3E}">
        <p14:creationId xmlns:p14="http://schemas.microsoft.com/office/powerpoint/2010/main" val="2566337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Slide 4 :</a:t>
            </a:r>
            <a:endParaRPr lang="fr-FR" dirty="0"/>
          </a:p>
          <a:p>
            <a:pPr lvl="0"/>
            <a:r>
              <a:rPr lang="fr-FR" dirty="0"/>
              <a:t>Les Objectifs et Résultats Clés (</a:t>
            </a:r>
            <a:r>
              <a:rPr lang="fr-FR" dirty="0" err="1"/>
              <a:t>OKR</a:t>
            </a:r>
            <a:r>
              <a:rPr lang="fr-FR" dirty="0"/>
              <a:t>) de France Judo dessinent une trajectoire ambitieuse. Le plan de formation encourage une évolution des pratiques, en incitant chacun à adopter une posture proactive et pleinement professionnelle, au-delà de sa zone de confort.</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Slide 5 :</a:t>
            </a:r>
            <a:r>
              <a:rPr lang="fr-FR" dirty="0"/>
              <a:t> Les actions concrètes incluent : la structuration des ligues, la montée en compétences des dirigeants, des modules de formation ciblés, un dispositif de mentorat, la capitalisation des expériences, et la mise en place de pépinières de dirigeants.</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Slide 6 :</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dirty="0"/>
              <a:t>Slide 7 :</a:t>
            </a:r>
          </a:p>
        </p:txBody>
      </p:sp>
      <p:sp>
        <p:nvSpPr>
          <p:cNvPr id="4" name="Espace réservé du numéro de diapositive 3"/>
          <p:cNvSpPr>
            <a:spLocks noGrp="1"/>
          </p:cNvSpPr>
          <p:nvPr>
            <p:ph type="sldNum" sz="quarter" idx="5"/>
          </p:nvPr>
        </p:nvSpPr>
        <p:spPr/>
        <p:txBody>
          <a:bodyPr/>
          <a:lstStyle/>
          <a:p>
            <a:fld id="{FE74401B-9499-9348-92A1-9057C19A2FE5}" type="slidenum">
              <a:rPr lang="fr-FR" smtClean="0"/>
              <a:t>8</a:t>
            </a:fld>
            <a:endParaRPr lang="fr-FR"/>
          </a:p>
        </p:txBody>
      </p:sp>
    </p:spTree>
    <p:extLst>
      <p:ext uri="{BB962C8B-B14F-4D97-AF65-F5344CB8AC3E}">
        <p14:creationId xmlns:p14="http://schemas.microsoft.com/office/powerpoint/2010/main" val="1474262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dirty="0"/>
              <a:t>Slide 8 :</a:t>
            </a:r>
            <a:r>
              <a:rPr lang="fr-FR" dirty="0"/>
              <a:t> </a:t>
            </a:r>
            <a:endParaRPr dirty="0"/>
          </a:p>
        </p:txBody>
      </p:sp>
      <p:sp>
        <p:nvSpPr>
          <p:cNvPr id="4" name="Espace réservé du numéro de diapositive 3"/>
          <p:cNvSpPr>
            <a:spLocks noGrp="1"/>
          </p:cNvSpPr>
          <p:nvPr>
            <p:ph type="sldNum" sz="quarter" idx="5"/>
          </p:nvPr>
        </p:nvSpPr>
        <p:spPr/>
        <p:txBody>
          <a:bodyPr/>
          <a:lstStyle/>
          <a:p>
            <a:fld id="{FE74401B-9499-9348-92A1-9057C19A2FE5}" type="slidenum">
              <a:rPr lang="fr-FR" smtClean="0"/>
              <a:t>9</a:t>
            </a:fld>
            <a:endParaRPr lang="fr-FR"/>
          </a:p>
        </p:txBody>
      </p:sp>
    </p:spTree>
    <p:extLst>
      <p:ext uri="{BB962C8B-B14F-4D97-AF65-F5344CB8AC3E}">
        <p14:creationId xmlns:p14="http://schemas.microsoft.com/office/powerpoint/2010/main" val="21627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Slide 9 :</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C4CD84-3422-9559-7B07-256F4F45C47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57A7477-C406-DEA8-3588-8E0AB5CCA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0D8A54C-439C-C606-A95E-62042006BE9D}"/>
              </a:ext>
            </a:extLst>
          </p:cNvPr>
          <p:cNvSpPr>
            <a:spLocks noGrp="1"/>
          </p:cNvSpPr>
          <p:nvPr>
            <p:ph type="dt" sz="half" idx="10"/>
          </p:nvPr>
        </p:nvSpPr>
        <p:spPr/>
        <p:txBody>
          <a:bodyPr/>
          <a:lstStyle/>
          <a:p>
            <a:fld id="{E20DE288-81EE-4919-8D00-5AB8691C0D27}" type="datetimeFigureOut">
              <a:rPr lang="fr-FR" smtClean="0"/>
              <a:t>19/08/2025</a:t>
            </a:fld>
            <a:endParaRPr lang="fr-FR"/>
          </a:p>
        </p:txBody>
      </p:sp>
      <p:sp>
        <p:nvSpPr>
          <p:cNvPr id="5" name="Espace réservé du pied de page 4">
            <a:extLst>
              <a:ext uri="{FF2B5EF4-FFF2-40B4-BE49-F238E27FC236}">
                <a16:creationId xmlns:a16="http://schemas.microsoft.com/office/drawing/2014/main" id="{056202F5-AA3C-EA77-AD88-13F536AC0C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5D546C-46CB-FE34-F0EC-EB864359DE99}"/>
              </a:ext>
            </a:extLst>
          </p:cNvPr>
          <p:cNvSpPr>
            <a:spLocks noGrp="1"/>
          </p:cNvSpPr>
          <p:nvPr>
            <p:ph type="sldNum" sz="quarter" idx="12"/>
          </p:nvPr>
        </p:nvSpPr>
        <p:spPr/>
        <p:txBody>
          <a:bodyPr/>
          <a:lstStyle/>
          <a:p>
            <a:fld id="{21AEC8A2-5F97-4C7E-BA06-7EC64353ACA4}" type="slidenum">
              <a:rPr lang="fr-FR" smtClean="0"/>
              <a:t>‹N°›</a:t>
            </a:fld>
            <a:endParaRPr lang="fr-FR"/>
          </a:p>
        </p:txBody>
      </p:sp>
    </p:spTree>
    <p:extLst>
      <p:ext uri="{BB962C8B-B14F-4D97-AF65-F5344CB8AC3E}">
        <p14:creationId xmlns:p14="http://schemas.microsoft.com/office/powerpoint/2010/main" val="165104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D256C-BA47-6672-4F58-9430EB24EB5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64D3AD5-A53E-2770-93DF-2C6B8FFCFB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42BEC5-7630-8A41-23CD-CC3B480B1B10}"/>
              </a:ext>
            </a:extLst>
          </p:cNvPr>
          <p:cNvSpPr>
            <a:spLocks noGrp="1"/>
          </p:cNvSpPr>
          <p:nvPr>
            <p:ph type="dt" sz="half" idx="10"/>
          </p:nvPr>
        </p:nvSpPr>
        <p:spPr/>
        <p:txBody>
          <a:bodyPr/>
          <a:lstStyle/>
          <a:p>
            <a:fld id="{E20DE288-81EE-4919-8D00-5AB8691C0D27}" type="datetimeFigureOut">
              <a:rPr lang="fr-FR" smtClean="0"/>
              <a:t>19/08/2025</a:t>
            </a:fld>
            <a:endParaRPr lang="fr-FR"/>
          </a:p>
        </p:txBody>
      </p:sp>
      <p:sp>
        <p:nvSpPr>
          <p:cNvPr id="5" name="Espace réservé du pied de page 4">
            <a:extLst>
              <a:ext uri="{FF2B5EF4-FFF2-40B4-BE49-F238E27FC236}">
                <a16:creationId xmlns:a16="http://schemas.microsoft.com/office/drawing/2014/main" id="{AB10F5EC-A853-3835-4D63-B53B0142F2C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A4BAAA0-9022-9B29-EB0B-CB372ADDD433}"/>
              </a:ext>
            </a:extLst>
          </p:cNvPr>
          <p:cNvSpPr>
            <a:spLocks noGrp="1"/>
          </p:cNvSpPr>
          <p:nvPr>
            <p:ph type="sldNum" sz="quarter" idx="12"/>
          </p:nvPr>
        </p:nvSpPr>
        <p:spPr/>
        <p:txBody>
          <a:bodyPr/>
          <a:lstStyle/>
          <a:p>
            <a:fld id="{21AEC8A2-5F97-4C7E-BA06-7EC64353ACA4}" type="slidenum">
              <a:rPr lang="fr-FR" smtClean="0"/>
              <a:t>‹N°›</a:t>
            </a:fld>
            <a:endParaRPr lang="fr-FR"/>
          </a:p>
        </p:txBody>
      </p:sp>
    </p:spTree>
    <p:extLst>
      <p:ext uri="{BB962C8B-B14F-4D97-AF65-F5344CB8AC3E}">
        <p14:creationId xmlns:p14="http://schemas.microsoft.com/office/powerpoint/2010/main" val="318254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4C0923A-3F2B-8E07-2607-721BEC5A43D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E667458-45D7-06CF-1C0E-E90450ED3E1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9E3BF8-C7FB-7A09-4A85-6091457F0371}"/>
              </a:ext>
            </a:extLst>
          </p:cNvPr>
          <p:cNvSpPr>
            <a:spLocks noGrp="1"/>
          </p:cNvSpPr>
          <p:nvPr>
            <p:ph type="dt" sz="half" idx="10"/>
          </p:nvPr>
        </p:nvSpPr>
        <p:spPr/>
        <p:txBody>
          <a:bodyPr/>
          <a:lstStyle/>
          <a:p>
            <a:fld id="{E20DE288-81EE-4919-8D00-5AB8691C0D27}" type="datetimeFigureOut">
              <a:rPr lang="fr-FR" smtClean="0"/>
              <a:t>19/08/2025</a:t>
            </a:fld>
            <a:endParaRPr lang="fr-FR"/>
          </a:p>
        </p:txBody>
      </p:sp>
      <p:sp>
        <p:nvSpPr>
          <p:cNvPr id="5" name="Espace réservé du pied de page 4">
            <a:extLst>
              <a:ext uri="{FF2B5EF4-FFF2-40B4-BE49-F238E27FC236}">
                <a16:creationId xmlns:a16="http://schemas.microsoft.com/office/drawing/2014/main" id="{36B283E9-6202-D2CD-0FC0-4A8BAD3029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AA6FC8-035C-CCC7-7E98-BF91FB861D6A}"/>
              </a:ext>
            </a:extLst>
          </p:cNvPr>
          <p:cNvSpPr>
            <a:spLocks noGrp="1"/>
          </p:cNvSpPr>
          <p:nvPr>
            <p:ph type="sldNum" sz="quarter" idx="12"/>
          </p:nvPr>
        </p:nvSpPr>
        <p:spPr/>
        <p:txBody>
          <a:bodyPr/>
          <a:lstStyle/>
          <a:p>
            <a:fld id="{21AEC8A2-5F97-4C7E-BA06-7EC64353ACA4}" type="slidenum">
              <a:rPr lang="fr-FR" smtClean="0"/>
              <a:t>‹N°›</a:t>
            </a:fld>
            <a:endParaRPr lang="fr-FR"/>
          </a:p>
        </p:txBody>
      </p:sp>
    </p:spTree>
    <p:extLst>
      <p:ext uri="{BB962C8B-B14F-4D97-AF65-F5344CB8AC3E}">
        <p14:creationId xmlns:p14="http://schemas.microsoft.com/office/powerpoint/2010/main" val="4282760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garde">
    <p:bg>
      <p:bgPr>
        <a:gradFill flip="none" rotWithShape="1">
          <a:gsLst>
            <a:gs pos="65000">
              <a:srgbClr val="0A0096">
                <a:lumMod val="100000"/>
              </a:srgbClr>
            </a:gs>
            <a:gs pos="100000">
              <a:srgbClr val="073ACB"/>
            </a:gs>
          </a:gsLst>
          <a:lin ang="1800000" scaled="0"/>
          <a:tileRect/>
        </a:gradFill>
        <a:effectLst/>
      </p:bgPr>
    </p:bg>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A5ADCC51-12BA-0939-43B6-1CC81E591AC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451" b="7750"/>
          <a:stretch/>
        </p:blipFill>
        <p:spPr>
          <a:xfrm>
            <a:off x="94905" y="-4"/>
            <a:ext cx="6564184" cy="6858004"/>
          </a:xfrm>
          <a:prstGeom prst="rect">
            <a:avLst/>
          </a:prstGeom>
        </p:spPr>
      </p:pic>
      <p:grpSp>
        <p:nvGrpSpPr>
          <p:cNvPr id="8" name="Graphique 5">
            <a:extLst>
              <a:ext uri="{FF2B5EF4-FFF2-40B4-BE49-F238E27FC236}">
                <a16:creationId xmlns:a16="http://schemas.microsoft.com/office/drawing/2014/main" id="{17592943-A018-3DEA-34AA-57037D613F75}"/>
              </a:ext>
            </a:extLst>
          </p:cNvPr>
          <p:cNvGrpSpPr/>
          <p:nvPr userDrawn="1"/>
        </p:nvGrpSpPr>
        <p:grpSpPr>
          <a:xfrm>
            <a:off x="9000281" y="449891"/>
            <a:ext cx="2608604" cy="1005079"/>
            <a:chOff x="7443242" y="1620581"/>
            <a:chExt cx="1782855" cy="686921"/>
          </a:xfrm>
          <a:solidFill>
            <a:schemeClr val="bg1"/>
          </a:solidFill>
        </p:grpSpPr>
        <p:sp>
          <p:nvSpPr>
            <p:cNvPr id="9" name="Forme libre : forme 24">
              <a:extLst>
                <a:ext uri="{FF2B5EF4-FFF2-40B4-BE49-F238E27FC236}">
                  <a16:creationId xmlns:a16="http://schemas.microsoft.com/office/drawing/2014/main" id="{4F2A7251-DA74-6897-94C8-7A5FA28EA61C}"/>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pPr algn="ctr"/>
              <a:endParaRPr lang="en-US"/>
            </a:p>
          </p:txBody>
        </p:sp>
        <p:sp>
          <p:nvSpPr>
            <p:cNvPr id="10" name="Forme libre : forme 25">
              <a:extLst>
                <a:ext uri="{FF2B5EF4-FFF2-40B4-BE49-F238E27FC236}">
                  <a16:creationId xmlns:a16="http://schemas.microsoft.com/office/drawing/2014/main" id="{FB8F8FF7-442E-6251-1B8B-926B81231240}"/>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pPr algn="ctr"/>
              <a:endParaRPr lang="en-US"/>
            </a:p>
          </p:txBody>
        </p:sp>
        <p:sp>
          <p:nvSpPr>
            <p:cNvPr id="11" name="Forme libre : forme 26">
              <a:extLst>
                <a:ext uri="{FF2B5EF4-FFF2-40B4-BE49-F238E27FC236}">
                  <a16:creationId xmlns:a16="http://schemas.microsoft.com/office/drawing/2014/main" id="{7C77BE0F-2DD8-78BC-7D08-9152C6B7DD25}"/>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pPr algn="ctr"/>
              <a:endParaRPr lang="en-US"/>
            </a:p>
          </p:txBody>
        </p:sp>
        <p:sp>
          <p:nvSpPr>
            <p:cNvPr id="12" name="Forme libre : forme 27">
              <a:extLst>
                <a:ext uri="{FF2B5EF4-FFF2-40B4-BE49-F238E27FC236}">
                  <a16:creationId xmlns:a16="http://schemas.microsoft.com/office/drawing/2014/main" id="{34CC5C8D-8407-6C7D-D55A-8F36A3706536}"/>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pPr algn="ctr"/>
              <a:endParaRPr lang="en-US"/>
            </a:p>
          </p:txBody>
        </p:sp>
        <p:sp>
          <p:nvSpPr>
            <p:cNvPr id="13" name="Forme libre : forme 28">
              <a:extLst>
                <a:ext uri="{FF2B5EF4-FFF2-40B4-BE49-F238E27FC236}">
                  <a16:creationId xmlns:a16="http://schemas.microsoft.com/office/drawing/2014/main" id="{0DAD638F-8827-8327-BC92-BF213ADE225D}"/>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pPr algn="ctr"/>
              <a:endParaRPr lang="en-US"/>
            </a:p>
          </p:txBody>
        </p:sp>
        <p:sp>
          <p:nvSpPr>
            <p:cNvPr id="14" name="Forme libre : forme 29">
              <a:extLst>
                <a:ext uri="{FF2B5EF4-FFF2-40B4-BE49-F238E27FC236}">
                  <a16:creationId xmlns:a16="http://schemas.microsoft.com/office/drawing/2014/main" id="{BA2CD41D-F6CD-5ACE-F34B-A3E8A80624C5}"/>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pPr algn="ctr"/>
              <a:endParaRPr lang="en-US"/>
            </a:p>
          </p:txBody>
        </p:sp>
        <p:sp>
          <p:nvSpPr>
            <p:cNvPr id="16" name="Forme libre : forme 33">
              <a:extLst>
                <a:ext uri="{FF2B5EF4-FFF2-40B4-BE49-F238E27FC236}">
                  <a16:creationId xmlns:a16="http://schemas.microsoft.com/office/drawing/2014/main" id="{1330F839-D7B5-86F8-E5CC-03DC068C78F5}"/>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pPr algn="ctr"/>
              <a:endParaRPr lang="en-US"/>
            </a:p>
          </p:txBody>
        </p:sp>
        <p:sp>
          <p:nvSpPr>
            <p:cNvPr id="17" name="Forme libre : forme 36">
              <a:extLst>
                <a:ext uri="{FF2B5EF4-FFF2-40B4-BE49-F238E27FC236}">
                  <a16:creationId xmlns:a16="http://schemas.microsoft.com/office/drawing/2014/main" id="{A5B3C33C-09CB-A705-AF50-79FD160FE3BE}"/>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pPr algn="ctr"/>
              <a:endParaRPr lang="en-US"/>
            </a:p>
          </p:txBody>
        </p:sp>
        <p:sp>
          <p:nvSpPr>
            <p:cNvPr id="18" name="Forme libre : forme 39">
              <a:extLst>
                <a:ext uri="{FF2B5EF4-FFF2-40B4-BE49-F238E27FC236}">
                  <a16:creationId xmlns:a16="http://schemas.microsoft.com/office/drawing/2014/main" id="{335F030C-10D9-2C53-FF71-899F7CCF6700}"/>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pPr algn="ctr"/>
              <a:endParaRPr lang="en-US"/>
            </a:p>
          </p:txBody>
        </p:sp>
        <p:sp>
          <p:nvSpPr>
            <p:cNvPr id="19" name="Forme libre : forme 55">
              <a:extLst>
                <a:ext uri="{FF2B5EF4-FFF2-40B4-BE49-F238E27FC236}">
                  <a16:creationId xmlns:a16="http://schemas.microsoft.com/office/drawing/2014/main" id="{C5EB19E7-AD86-FB05-8F01-3C1D4715D102}"/>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pPr algn="ctr"/>
              <a:endParaRPr lang="en-US"/>
            </a:p>
          </p:txBody>
        </p:sp>
        <p:sp>
          <p:nvSpPr>
            <p:cNvPr id="20" name="Forme libre : forme 56">
              <a:extLst>
                <a:ext uri="{FF2B5EF4-FFF2-40B4-BE49-F238E27FC236}">
                  <a16:creationId xmlns:a16="http://schemas.microsoft.com/office/drawing/2014/main" id="{B5EECC68-B671-9455-4280-F819AC0E7FD8}"/>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pPr algn="ctr"/>
              <a:endParaRPr lang="en-US"/>
            </a:p>
          </p:txBody>
        </p:sp>
        <p:sp>
          <p:nvSpPr>
            <p:cNvPr id="21" name="Forme libre : forme 57">
              <a:extLst>
                <a:ext uri="{FF2B5EF4-FFF2-40B4-BE49-F238E27FC236}">
                  <a16:creationId xmlns:a16="http://schemas.microsoft.com/office/drawing/2014/main" id="{310DE436-D254-C21B-1DE4-296FDA7321EA}"/>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pPr algn="ctr"/>
              <a:endParaRPr lang="en-US"/>
            </a:p>
          </p:txBody>
        </p:sp>
      </p:grpSp>
    </p:spTree>
    <p:extLst>
      <p:ext uri="{BB962C8B-B14F-4D97-AF65-F5344CB8AC3E}">
        <p14:creationId xmlns:p14="http://schemas.microsoft.com/office/powerpoint/2010/main" val="524771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522382" y="771597"/>
            <a:ext cx="7117116" cy="5309048"/>
          </a:xfrm>
          <a:prstGeom prst="rect">
            <a:avLst/>
          </a:prstGeom>
          <a:blipFill>
            <a:blip r:embed="rId2" cstate="print"/>
            <a:stretch>
              <a:fillRect/>
            </a:stretch>
          </a:blipFill>
        </p:spPr>
        <p:txBody>
          <a:bodyPr wrap="square" lIns="0" tIns="0" rIns="0" bIns="0" rtlCol="0"/>
          <a:lstStyle/>
          <a:p>
            <a:endParaRPr sz="1632"/>
          </a:p>
        </p:txBody>
      </p:sp>
      <p:sp>
        <p:nvSpPr>
          <p:cNvPr id="17" name="bk object 17"/>
          <p:cNvSpPr/>
          <p:nvPr/>
        </p:nvSpPr>
        <p:spPr>
          <a:xfrm>
            <a:off x="10909958" y="5786231"/>
            <a:ext cx="1108429" cy="294819"/>
          </a:xfrm>
          <a:custGeom>
            <a:avLst/>
            <a:gdLst/>
            <a:ahLst/>
            <a:cxnLst/>
            <a:rect l="l" t="t" r="r" b="b"/>
            <a:pathLst>
              <a:path w="972184" h="325120">
                <a:moveTo>
                  <a:pt x="0" y="0"/>
                </a:moveTo>
                <a:lnTo>
                  <a:pt x="972056" y="0"/>
                </a:lnTo>
                <a:lnTo>
                  <a:pt x="972056" y="324672"/>
                </a:lnTo>
                <a:lnTo>
                  <a:pt x="0" y="324672"/>
                </a:lnTo>
                <a:lnTo>
                  <a:pt x="0" y="0"/>
                </a:lnTo>
                <a:close/>
              </a:path>
            </a:pathLst>
          </a:custGeom>
          <a:solidFill>
            <a:srgbClr val="080095"/>
          </a:solidFill>
        </p:spPr>
        <p:txBody>
          <a:bodyPr wrap="square" lIns="0" tIns="0" rIns="0" bIns="0" rtlCol="0"/>
          <a:lstStyle/>
          <a:p>
            <a:endParaRPr sz="1632"/>
          </a:p>
        </p:txBody>
      </p:sp>
      <p:sp>
        <p:nvSpPr>
          <p:cNvPr id="18" name="bk object 18"/>
          <p:cNvSpPr/>
          <p:nvPr/>
        </p:nvSpPr>
        <p:spPr>
          <a:xfrm>
            <a:off x="159278" y="5618178"/>
            <a:ext cx="1827352" cy="462958"/>
          </a:xfrm>
          <a:custGeom>
            <a:avLst/>
            <a:gdLst/>
            <a:ahLst/>
            <a:cxnLst/>
            <a:rect l="l" t="t" r="r" b="b"/>
            <a:pathLst>
              <a:path w="1602739" h="510540">
                <a:moveTo>
                  <a:pt x="0" y="0"/>
                </a:moveTo>
                <a:lnTo>
                  <a:pt x="0" y="509997"/>
                </a:lnTo>
                <a:lnTo>
                  <a:pt x="1602515" y="509997"/>
                </a:lnTo>
                <a:lnTo>
                  <a:pt x="1592769" y="375706"/>
                </a:lnTo>
                <a:lnTo>
                  <a:pt x="851326" y="375706"/>
                </a:lnTo>
                <a:lnTo>
                  <a:pt x="805608" y="374472"/>
                </a:lnTo>
                <a:lnTo>
                  <a:pt x="760360" y="371596"/>
                </a:lnTo>
                <a:lnTo>
                  <a:pt x="715604" y="367089"/>
                </a:lnTo>
                <a:lnTo>
                  <a:pt x="671361" y="360960"/>
                </a:lnTo>
                <a:lnTo>
                  <a:pt x="627650" y="353220"/>
                </a:lnTo>
                <a:lnTo>
                  <a:pt x="584494" y="343881"/>
                </a:lnTo>
                <a:lnTo>
                  <a:pt x="541913" y="332953"/>
                </a:lnTo>
                <a:lnTo>
                  <a:pt x="499929" y="320447"/>
                </a:lnTo>
                <a:lnTo>
                  <a:pt x="458562" y="306373"/>
                </a:lnTo>
                <a:lnTo>
                  <a:pt x="417833" y="290742"/>
                </a:lnTo>
                <a:lnTo>
                  <a:pt x="377763" y="273565"/>
                </a:lnTo>
                <a:lnTo>
                  <a:pt x="338374" y="254852"/>
                </a:lnTo>
                <a:lnTo>
                  <a:pt x="299685" y="234615"/>
                </a:lnTo>
                <a:lnTo>
                  <a:pt x="261719" y="212863"/>
                </a:lnTo>
                <a:lnTo>
                  <a:pt x="224497" y="189608"/>
                </a:lnTo>
                <a:lnTo>
                  <a:pt x="188038" y="164861"/>
                </a:lnTo>
                <a:lnTo>
                  <a:pt x="152364" y="138631"/>
                </a:lnTo>
                <a:lnTo>
                  <a:pt x="117497" y="110931"/>
                </a:lnTo>
                <a:lnTo>
                  <a:pt x="83456" y="81769"/>
                </a:lnTo>
                <a:lnTo>
                  <a:pt x="50264" y="51158"/>
                </a:lnTo>
                <a:lnTo>
                  <a:pt x="17940" y="19108"/>
                </a:lnTo>
                <a:lnTo>
                  <a:pt x="0" y="0"/>
                </a:lnTo>
                <a:close/>
              </a:path>
              <a:path w="1602739" h="510540">
                <a:moveTo>
                  <a:pt x="1579280" y="189829"/>
                </a:moveTo>
                <a:lnTo>
                  <a:pt x="1529023" y="214518"/>
                </a:lnTo>
                <a:lnTo>
                  <a:pt x="1478922" y="237403"/>
                </a:lnTo>
                <a:lnTo>
                  <a:pt x="1428998" y="258496"/>
                </a:lnTo>
                <a:lnTo>
                  <a:pt x="1379271" y="277808"/>
                </a:lnTo>
                <a:lnTo>
                  <a:pt x="1329763" y="295348"/>
                </a:lnTo>
                <a:lnTo>
                  <a:pt x="1280495" y="311129"/>
                </a:lnTo>
                <a:lnTo>
                  <a:pt x="1231487" y="325159"/>
                </a:lnTo>
                <a:lnTo>
                  <a:pt x="1182761" y="337451"/>
                </a:lnTo>
                <a:lnTo>
                  <a:pt x="1134338" y="348015"/>
                </a:lnTo>
                <a:lnTo>
                  <a:pt x="1086238" y="356861"/>
                </a:lnTo>
                <a:lnTo>
                  <a:pt x="1038483" y="364001"/>
                </a:lnTo>
                <a:lnTo>
                  <a:pt x="991093" y="369444"/>
                </a:lnTo>
                <a:lnTo>
                  <a:pt x="944089" y="373203"/>
                </a:lnTo>
                <a:lnTo>
                  <a:pt x="897493" y="375286"/>
                </a:lnTo>
                <a:lnTo>
                  <a:pt x="851326" y="375706"/>
                </a:lnTo>
                <a:lnTo>
                  <a:pt x="1592769" y="375706"/>
                </a:lnTo>
                <a:lnTo>
                  <a:pt x="1579280" y="189829"/>
                </a:lnTo>
                <a:close/>
              </a:path>
            </a:pathLst>
          </a:custGeom>
          <a:solidFill>
            <a:srgbClr val="0A0096"/>
          </a:solidFill>
        </p:spPr>
        <p:txBody>
          <a:bodyPr wrap="square" lIns="0" tIns="0" rIns="0" bIns="0" rtlCol="0"/>
          <a:lstStyle/>
          <a:p>
            <a:endParaRPr sz="1632"/>
          </a:p>
        </p:txBody>
      </p:sp>
      <p:sp>
        <p:nvSpPr>
          <p:cNvPr id="19" name="bk object 19"/>
          <p:cNvSpPr/>
          <p:nvPr/>
        </p:nvSpPr>
        <p:spPr>
          <a:xfrm>
            <a:off x="586825" y="1164849"/>
            <a:ext cx="776878" cy="516157"/>
          </a:xfrm>
          <a:prstGeom prst="rect">
            <a:avLst/>
          </a:prstGeom>
          <a:blipFill>
            <a:blip r:embed="rId3" cstate="print"/>
            <a:stretch>
              <a:fillRect/>
            </a:stretch>
          </a:blipFill>
        </p:spPr>
        <p:txBody>
          <a:bodyPr wrap="square" lIns="0" tIns="0" rIns="0" bIns="0" rtlCol="0"/>
          <a:lstStyle/>
          <a:p>
            <a:endParaRPr sz="1632"/>
          </a:p>
        </p:txBody>
      </p:sp>
      <p:sp>
        <p:nvSpPr>
          <p:cNvPr id="20" name="bk object 20"/>
          <p:cNvSpPr/>
          <p:nvPr/>
        </p:nvSpPr>
        <p:spPr>
          <a:xfrm>
            <a:off x="3269565" y="771597"/>
            <a:ext cx="8748676" cy="5309048"/>
          </a:xfrm>
          <a:prstGeom prst="rect">
            <a:avLst/>
          </a:prstGeom>
          <a:blipFill>
            <a:blip r:embed="rId4" cstate="print"/>
            <a:stretch>
              <a:fillRect/>
            </a:stretch>
          </a:blipFill>
        </p:spPr>
        <p:txBody>
          <a:bodyPr wrap="square" lIns="0" tIns="0" rIns="0" bIns="0" rtlCol="0"/>
          <a:lstStyle/>
          <a:p>
            <a:endParaRPr sz="1632"/>
          </a:p>
        </p:txBody>
      </p:sp>
      <p:sp>
        <p:nvSpPr>
          <p:cNvPr id="21" name="bk object 21"/>
          <p:cNvSpPr/>
          <p:nvPr/>
        </p:nvSpPr>
        <p:spPr>
          <a:xfrm>
            <a:off x="159277" y="771597"/>
            <a:ext cx="11858963" cy="5309048"/>
          </a:xfrm>
          <a:prstGeom prst="rect">
            <a:avLst/>
          </a:prstGeom>
          <a:blipFill>
            <a:blip r:embed="rId5" cstate="print"/>
            <a:stretch>
              <a:fillRect/>
            </a:stretch>
          </a:blipFill>
        </p:spPr>
        <p:txBody>
          <a:bodyPr wrap="square" lIns="0" tIns="0" rIns="0" bIns="0" rtlCol="0"/>
          <a:lstStyle/>
          <a:p>
            <a:endParaRPr sz="1632"/>
          </a:p>
        </p:txBody>
      </p:sp>
      <p:sp>
        <p:nvSpPr>
          <p:cNvPr id="22" name="bk object 22"/>
          <p:cNvSpPr/>
          <p:nvPr/>
        </p:nvSpPr>
        <p:spPr>
          <a:xfrm>
            <a:off x="1157776" y="1729477"/>
            <a:ext cx="39819" cy="36852"/>
          </a:xfrm>
          <a:custGeom>
            <a:avLst/>
            <a:gdLst/>
            <a:ahLst/>
            <a:cxnLst/>
            <a:rect l="l" t="t" r="r" b="b"/>
            <a:pathLst>
              <a:path w="34925" h="40639">
                <a:moveTo>
                  <a:pt x="0" y="40639"/>
                </a:moveTo>
                <a:lnTo>
                  <a:pt x="34617" y="40639"/>
                </a:lnTo>
                <a:lnTo>
                  <a:pt x="34617" y="0"/>
                </a:lnTo>
                <a:lnTo>
                  <a:pt x="0" y="0"/>
                </a:lnTo>
                <a:lnTo>
                  <a:pt x="0" y="40639"/>
                </a:lnTo>
                <a:close/>
              </a:path>
            </a:pathLst>
          </a:custGeom>
          <a:solidFill>
            <a:srgbClr val="FFFFFF"/>
          </a:solidFill>
        </p:spPr>
        <p:txBody>
          <a:bodyPr wrap="square" lIns="0" tIns="0" rIns="0" bIns="0" rtlCol="0"/>
          <a:lstStyle/>
          <a:p>
            <a:endParaRPr sz="1632"/>
          </a:p>
        </p:txBody>
      </p:sp>
      <p:sp>
        <p:nvSpPr>
          <p:cNvPr id="23" name="bk object 23"/>
          <p:cNvSpPr/>
          <p:nvPr/>
        </p:nvSpPr>
        <p:spPr>
          <a:xfrm>
            <a:off x="1157775" y="1715658"/>
            <a:ext cx="99911" cy="0"/>
          </a:xfrm>
          <a:custGeom>
            <a:avLst/>
            <a:gdLst/>
            <a:ahLst/>
            <a:cxnLst/>
            <a:rect l="l" t="t" r="r" b="b"/>
            <a:pathLst>
              <a:path w="87630">
                <a:moveTo>
                  <a:pt x="0" y="0"/>
                </a:moveTo>
                <a:lnTo>
                  <a:pt x="87279" y="0"/>
                </a:lnTo>
              </a:path>
            </a:pathLst>
          </a:custGeom>
          <a:ln w="30479">
            <a:solidFill>
              <a:srgbClr val="FFFFFF"/>
            </a:solidFill>
          </a:ln>
        </p:spPr>
        <p:txBody>
          <a:bodyPr wrap="square" lIns="0" tIns="0" rIns="0" bIns="0" rtlCol="0"/>
          <a:lstStyle/>
          <a:p>
            <a:endParaRPr sz="1632"/>
          </a:p>
        </p:txBody>
      </p:sp>
      <p:sp>
        <p:nvSpPr>
          <p:cNvPr id="24" name="bk object 24"/>
          <p:cNvSpPr/>
          <p:nvPr/>
        </p:nvSpPr>
        <p:spPr>
          <a:xfrm>
            <a:off x="1157776" y="1683412"/>
            <a:ext cx="39819" cy="18426"/>
          </a:xfrm>
          <a:custGeom>
            <a:avLst/>
            <a:gdLst/>
            <a:ahLst/>
            <a:cxnLst/>
            <a:rect l="l" t="t" r="r" b="b"/>
            <a:pathLst>
              <a:path w="34925" h="20319">
                <a:moveTo>
                  <a:pt x="0" y="20320"/>
                </a:moveTo>
                <a:lnTo>
                  <a:pt x="34617" y="20320"/>
                </a:lnTo>
                <a:lnTo>
                  <a:pt x="34617" y="0"/>
                </a:lnTo>
                <a:lnTo>
                  <a:pt x="0" y="0"/>
                </a:lnTo>
                <a:lnTo>
                  <a:pt x="0" y="20320"/>
                </a:lnTo>
                <a:close/>
              </a:path>
            </a:pathLst>
          </a:custGeom>
          <a:solidFill>
            <a:srgbClr val="FFFFFF"/>
          </a:solidFill>
        </p:spPr>
        <p:txBody>
          <a:bodyPr wrap="square" lIns="0" tIns="0" rIns="0" bIns="0" rtlCol="0"/>
          <a:lstStyle/>
          <a:p>
            <a:endParaRPr sz="1632"/>
          </a:p>
        </p:txBody>
      </p:sp>
      <p:sp>
        <p:nvSpPr>
          <p:cNvPr id="25" name="bk object 25"/>
          <p:cNvSpPr/>
          <p:nvPr/>
        </p:nvSpPr>
        <p:spPr>
          <a:xfrm>
            <a:off x="1157775" y="1668440"/>
            <a:ext cx="106427" cy="0"/>
          </a:xfrm>
          <a:custGeom>
            <a:avLst/>
            <a:gdLst/>
            <a:ahLst/>
            <a:cxnLst/>
            <a:rect l="l" t="t" r="r" b="b"/>
            <a:pathLst>
              <a:path w="93344">
                <a:moveTo>
                  <a:pt x="0" y="0"/>
                </a:moveTo>
                <a:lnTo>
                  <a:pt x="93324" y="0"/>
                </a:lnTo>
              </a:path>
            </a:pathLst>
          </a:custGeom>
          <a:ln w="33020">
            <a:solidFill>
              <a:srgbClr val="FFFFFF"/>
            </a:solidFill>
          </a:ln>
        </p:spPr>
        <p:txBody>
          <a:bodyPr wrap="square" lIns="0" tIns="0" rIns="0" bIns="0" rtlCol="0"/>
          <a:lstStyle/>
          <a:p>
            <a:endParaRPr sz="1632"/>
          </a:p>
        </p:txBody>
      </p:sp>
      <p:sp>
        <p:nvSpPr>
          <p:cNvPr id="26" name="bk object 26"/>
          <p:cNvSpPr/>
          <p:nvPr/>
        </p:nvSpPr>
        <p:spPr>
          <a:xfrm>
            <a:off x="1884260" y="1751934"/>
            <a:ext cx="106427" cy="0"/>
          </a:xfrm>
          <a:custGeom>
            <a:avLst/>
            <a:gdLst/>
            <a:ahLst/>
            <a:cxnLst/>
            <a:rect l="l" t="t" r="r" b="b"/>
            <a:pathLst>
              <a:path w="93344">
                <a:moveTo>
                  <a:pt x="0" y="0"/>
                </a:moveTo>
                <a:lnTo>
                  <a:pt x="93324" y="0"/>
                </a:lnTo>
              </a:path>
            </a:pathLst>
          </a:custGeom>
          <a:ln w="31750">
            <a:solidFill>
              <a:srgbClr val="FFFFFF"/>
            </a:solidFill>
          </a:ln>
        </p:spPr>
        <p:txBody>
          <a:bodyPr wrap="square" lIns="0" tIns="0" rIns="0" bIns="0" rtlCol="0"/>
          <a:lstStyle/>
          <a:p>
            <a:endParaRPr sz="1632"/>
          </a:p>
        </p:txBody>
      </p:sp>
      <p:sp>
        <p:nvSpPr>
          <p:cNvPr id="27" name="bk object 27"/>
          <p:cNvSpPr/>
          <p:nvPr/>
        </p:nvSpPr>
        <p:spPr>
          <a:xfrm>
            <a:off x="1884261" y="1723719"/>
            <a:ext cx="39819" cy="13820"/>
          </a:xfrm>
          <a:custGeom>
            <a:avLst/>
            <a:gdLst/>
            <a:ahLst/>
            <a:cxnLst/>
            <a:rect l="l" t="t" r="r" b="b"/>
            <a:pathLst>
              <a:path w="34925" h="15239">
                <a:moveTo>
                  <a:pt x="0" y="15239"/>
                </a:moveTo>
                <a:lnTo>
                  <a:pt x="34629" y="15239"/>
                </a:lnTo>
                <a:lnTo>
                  <a:pt x="34629" y="0"/>
                </a:lnTo>
                <a:lnTo>
                  <a:pt x="0" y="0"/>
                </a:lnTo>
                <a:lnTo>
                  <a:pt x="0" y="15239"/>
                </a:lnTo>
                <a:close/>
              </a:path>
            </a:pathLst>
          </a:custGeom>
          <a:solidFill>
            <a:srgbClr val="FFFFFF"/>
          </a:solidFill>
        </p:spPr>
        <p:txBody>
          <a:bodyPr wrap="square" lIns="0" tIns="0" rIns="0" bIns="0" rtlCol="0"/>
          <a:lstStyle/>
          <a:p>
            <a:endParaRPr sz="1632"/>
          </a:p>
        </p:txBody>
      </p:sp>
      <p:sp>
        <p:nvSpPr>
          <p:cNvPr id="28" name="bk object 28"/>
          <p:cNvSpPr/>
          <p:nvPr/>
        </p:nvSpPr>
        <p:spPr>
          <a:xfrm>
            <a:off x="1884260" y="1696080"/>
            <a:ext cx="91947" cy="27639"/>
          </a:xfrm>
          <a:custGeom>
            <a:avLst/>
            <a:gdLst/>
            <a:ahLst/>
            <a:cxnLst/>
            <a:rect l="l" t="t" r="r" b="b"/>
            <a:pathLst>
              <a:path w="80644" h="30480">
                <a:moveTo>
                  <a:pt x="0" y="30479"/>
                </a:moveTo>
                <a:lnTo>
                  <a:pt x="80580" y="30479"/>
                </a:lnTo>
                <a:lnTo>
                  <a:pt x="80580" y="0"/>
                </a:lnTo>
                <a:lnTo>
                  <a:pt x="0" y="0"/>
                </a:lnTo>
                <a:lnTo>
                  <a:pt x="0" y="30479"/>
                </a:lnTo>
                <a:close/>
              </a:path>
            </a:pathLst>
          </a:custGeom>
          <a:solidFill>
            <a:srgbClr val="FFFFFF"/>
          </a:solidFill>
        </p:spPr>
        <p:txBody>
          <a:bodyPr wrap="square" lIns="0" tIns="0" rIns="0" bIns="0" rtlCol="0"/>
          <a:lstStyle/>
          <a:p>
            <a:endParaRPr sz="1632"/>
          </a:p>
        </p:txBody>
      </p:sp>
      <p:sp>
        <p:nvSpPr>
          <p:cNvPr id="29" name="bk object 29"/>
          <p:cNvSpPr/>
          <p:nvPr/>
        </p:nvSpPr>
        <p:spPr>
          <a:xfrm>
            <a:off x="1884261" y="1682260"/>
            <a:ext cx="39819" cy="13820"/>
          </a:xfrm>
          <a:custGeom>
            <a:avLst/>
            <a:gdLst/>
            <a:ahLst/>
            <a:cxnLst/>
            <a:rect l="l" t="t" r="r" b="b"/>
            <a:pathLst>
              <a:path w="34925" h="15239">
                <a:moveTo>
                  <a:pt x="0" y="15240"/>
                </a:moveTo>
                <a:lnTo>
                  <a:pt x="34629" y="15240"/>
                </a:lnTo>
                <a:lnTo>
                  <a:pt x="34629" y="0"/>
                </a:lnTo>
                <a:lnTo>
                  <a:pt x="0" y="0"/>
                </a:lnTo>
                <a:lnTo>
                  <a:pt x="0" y="15240"/>
                </a:lnTo>
                <a:close/>
              </a:path>
            </a:pathLst>
          </a:custGeom>
          <a:solidFill>
            <a:srgbClr val="FFFFFF"/>
          </a:solidFill>
        </p:spPr>
        <p:txBody>
          <a:bodyPr wrap="square" lIns="0" tIns="0" rIns="0" bIns="0" rtlCol="0"/>
          <a:lstStyle/>
          <a:p>
            <a:endParaRPr sz="1632"/>
          </a:p>
        </p:txBody>
      </p:sp>
      <p:sp>
        <p:nvSpPr>
          <p:cNvPr id="30" name="bk object 30"/>
          <p:cNvSpPr/>
          <p:nvPr/>
        </p:nvSpPr>
        <p:spPr>
          <a:xfrm>
            <a:off x="1884260" y="1667865"/>
            <a:ext cx="106427" cy="0"/>
          </a:xfrm>
          <a:custGeom>
            <a:avLst/>
            <a:gdLst/>
            <a:ahLst/>
            <a:cxnLst/>
            <a:rect l="l" t="t" r="r" b="b"/>
            <a:pathLst>
              <a:path w="93344">
                <a:moveTo>
                  <a:pt x="0" y="0"/>
                </a:moveTo>
                <a:lnTo>
                  <a:pt x="93324" y="0"/>
                </a:lnTo>
              </a:path>
            </a:pathLst>
          </a:custGeom>
          <a:ln w="31750">
            <a:solidFill>
              <a:srgbClr val="FFFFFF"/>
            </a:solidFill>
          </a:ln>
        </p:spPr>
        <p:txBody>
          <a:bodyPr wrap="square" lIns="0" tIns="0" rIns="0" bIns="0" rtlCol="0"/>
          <a:lstStyle/>
          <a:p>
            <a:endParaRPr sz="1632"/>
          </a:p>
        </p:txBody>
      </p:sp>
      <p:sp>
        <p:nvSpPr>
          <p:cNvPr id="31" name="bk object 31"/>
          <p:cNvSpPr/>
          <p:nvPr/>
        </p:nvSpPr>
        <p:spPr>
          <a:xfrm>
            <a:off x="1923743" y="1737813"/>
            <a:ext cx="67331" cy="576"/>
          </a:xfrm>
          <a:custGeom>
            <a:avLst/>
            <a:gdLst/>
            <a:ahLst/>
            <a:cxnLst/>
            <a:rect l="l" t="t" r="r" b="b"/>
            <a:pathLst>
              <a:path w="59055" h="635">
                <a:moveTo>
                  <a:pt x="58695" y="0"/>
                </a:moveTo>
                <a:lnTo>
                  <a:pt x="0" y="125"/>
                </a:lnTo>
                <a:lnTo>
                  <a:pt x="58695" y="125"/>
                </a:lnTo>
                <a:close/>
              </a:path>
            </a:pathLst>
          </a:custGeom>
          <a:solidFill>
            <a:srgbClr val="FFFFFF"/>
          </a:solidFill>
        </p:spPr>
        <p:txBody>
          <a:bodyPr wrap="square" lIns="0" tIns="0" rIns="0" bIns="0" rtlCol="0"/>
          <a:lstStyle/>
          <a:p>
            <a:endParaRPr sz="1632"/>
          </a:p>
        </p:txBody>
      </p:sp>
      <p:sp>
        <p:nvSpPr>
          <p:cNvPr id="32" name="bk object 32"/>
          <p:cNvSpPr/>
          <p:nvPr/>
        </p:nvSpPr>
        <p:spPr>
          <a:xfrm>
            <a:off x="1577557" y="1653652"/>
            <a:ext cx="134662" cy="112860"/>
          </a:xfrm>
          <a:custGeom>
            <a:avLst/>
            <a:gdLst/>
            <a:ahLst/>
            <a:cxnLst/>
            <a:rect l="l" t="t" r="r" b="b"/>
            <a:pathLst>
              <a:path w="118109" h="124460">
                <a:moveTo>
                  <a:pt x="34465" y="0"/>
                </a:moveTo>
                <a:lnTo>
                  <a:pt x="0" y="0"/>
                </a:lnTo>
                <a:lnTo>
                  <a:pt x="0" y="124084"/>
                </a:lnTo>
                <a:lnTo>
                  <a:pt x="34754" y="124084"/>
                </a:lnTo>
                <a:lnTo>
                  <a:pt x="34754" y="55523"/>
                </a:lnTo>
                <a:lnTo>
                  <a:pt x="73739" y="55523"/>
                </a:lnTo>
                <a:lnTo>
                  <a:pt x="34465" y="0"/>
                </a:lnTo>
                <a:close/>
              </a:path>
              <a:path w="118109" h="124460">
                <a:moveTo>
                  <a:pt x="73739" y="55523"/>
                </a:moveTo>
                <a:lnTo>
                  <a:pt x="34754" y="55523"/>
                </a:lnTo>
                <a:lnTo>
                  <a:pt x="83262" y="124084"/>
                </a:lnTo>
                <a:lnTo>
                  <a:pt x="117993" y="124084"/>
                </a:lnTo>
                <a:lnTo>
                  <a:pt x="117993" y="68950"/>
                </a:lnTo>
                <a:lnTo>
                  <a:pt x="83237" y="68950"/>
                </a:lnTo>
                <a:lnTo>
                  <a:pt x="73739" y="55523"/>
                </a:lnTo>
                <a:close/>
              </a:path>
              <a:path w="118109" h="124460">
                <a:moveTo>
                  <a:pt x="117993" y="0"/>
                </a:moveTo>
                <a:lnTo>
                  <a:pt x="83237" y="0"/>
                </a:lnTo>
                <a:lnTo>
                  <a:pt x="83237" y="68950"/>
                </a:lnTo>
                <a:lnTo>
                  <a:pt x="117993" y="68950"/>
                </a:lnTo>
                <a:lnTo>
                  <a:pt x="117993" y="0"/>
                </a:lnTo>
                <a:close/>
              </a:path>
            </a:pathLst>
          </a:custGeom>
          <a:solidFill>
            <a:srgbClr val="FFFFFF"/>
          </a:solidFill>
        </p:spPr>
        <p:txBody>
          <a:bodyPr wrap="square" lIns="0" tIns="0" rIns="0" bIns="0" rtlCol="0"/>
          <a:lstStyle/>
          <a:p>
            <a:endParaRPr sz="1632"/>
          </a:p>
        </p:txBody>
      </p:sp>
      <p:sp>
        <p:nvSpPr>
          <p:cNvPr id="33" name="bk object 33"/>
          <p:cNvSpPr/>
          <p:nvPr/>
        </p:nvSpPr>
        <p:spPr>
          <a:xfrm>
            <a:off x="1436008" y="1800566"/>
            <a:ext cx="135386" cy="112860"/>
          </a:xfrm>
          <a:custGeom>
            <a:avLst/>
            <a:gdLst/>
            <a:ahLst/>
            <a:cxnLst/>
            <a:rect l="l" t="t" r="r" b="b"/>
            <a:pathLst>
              <a:path w="118744" h="124460">
                <a:moveTo>
                  <a:pt x="58983" y="0"/>
                </a:moveTo>
                <a:lnTo>
                  <a:pt x="0" y="0"/>
                </a:lnTo>
                <a:lnTo>
                  <a:pt x="0" y="124095"/>
                </a:lnTo>
                <a:lnTo>
                  <a:pt x="58983" y="124095"/>
                </a:lnTo>
                <a:lnTo>
                  <a:pt x="80447" y="120404"/>
                </a:lnTo>
                <a:lnTo>
                  <a:pt x="99626" y="109094"/>
                </a:lnTo>
                <a:lnTo>
                  <a:pt x="111167" y="92948"/>
                </a:lnTo>
                <a:lnTo>
                  <a:pt x="34630" y="92948"/>
                </a:lnTo>
                <a:lnTo>
                  <a:pt x="34630" y="31473"/>
                </a:lnTo>
                <a:lnTo>
                  <a:pt x="110567" y="31473"/>
                </a:lnTo>
                <a:lnTo>
                  <a:pt x="104225" y="19864"/>
                </a:lnTo>
                <a:lnTo>
                  <a:pt x="85622" y="5505"/>
                </a:lnTo>
                <a:lnTo>
                  <a:pt x="58983" y="0"/>
                </a:lnTo>
                <a:close/>
              </a:path>
              <a:path w="118744" h="124460">
                <a:moveTo>
                  <a:pt x="110567" y="31473"/>
                </a:moveTo>
                <a:lnTo>
                  <a:pt x="57082" y="31473"/>
                </a:lnTo>
                <a:lnTo>
                  <a:pt x="67582" y="33626"/>
                </a:lnTo>
                <a:lnTo>
                  <a:pt x="75432" y="39845"/>
                </a:lnTo>
                <a:lnTo>
                  <a:pt x="80350" y="49768"/>
                </a:lnTo>
                <a:lnTo>
                  <a:pt x="82053" y="63035"/>
                </a:lnTo>
                <a:lnTo>
                  <a:pt x="79906" y="76372"/>
                </a:lnTo>
                <a:lnTo>
                  <a:pt x="74237" y="85651"/>
                </a:lnTo>
                <a:lnTo>
                  <a:pt x="66234" y="91072"/>
                </a:lnTo>
                <a:lnTo>
                  <a:pt x="57082" y="92835"/>
                </a:lnTo>
                <a:lnTo>
                  <a:pt x="34630" y="92948"/>
                </a:lnTo>
                <a:lnTo>
                  <a:pt x="111167" y="92948"/>
                </a:lnTo>
                <a:lnTo>
                  <a:pt x="113412" y="89809"/>
                </a:lnTo>
                <a:lnTo>
                  <a:pt x="118697" y="62191"/>
                </a:lnTo>
                <a:lnTo>
                  <a:pt x="115136" y="39839"/>
                </a:lnTo>
                <a:lnTo>
                  <a:pt x="110567" y="31473"/>
                </a:lnTo>
                <a:close/>
              </a:path>
            </a:pathLst>
          </a:custGeom>
          <a:solidFill>
            <a:srgbClr val="FFFFFF"/>
          </a:solidFill>
        </p:spPr>
        <p:txBody>
          <a:bodyPr wrap="square" lIns="0" tIns="0" rIns="0" bIns="0" rtlCol="0"/>
          <a:lstStyle/>
          <a:p>
            <a:endParaRPr sz="1632"/>
          </a:p>
        </p:txBody>
      </p:sp>
      <p:sp>
        <p:nvSpPr>
          <p:cNvPr id="34" name="bk object 34"/>
          <p:cNvSpPr/>
          <p:nvPr/>
        </p:nvSpPr>
        <p:spPr>
          <a:xfrm>
            <a:off x="1581937" y="1798797"/>
            <a:ext cx="148418" cy="116315"/>
          </a:xfrm>
          <a:custGeom>
            <a:avLst/>
            <a:gdLst/>
            <a:ahLst/>
            <a:cxnLst/>
            <a:rect l="l" t="t" r="r" b="b"/>
            <a:pathLst>
              <a:path w="130175" h="128269">
                <a:moveTo>
                  <a:pt x="64839" y="0"/>
                </a:moveTo>
                <a:lnTo>
                  <a:pt x="39116" y="4868"/>
                </a:lnTo>
                <a:lnTo>
                  <a:pt x="18560" y="18315"/>
                </a:lnTo>
                <a:lnTo>
                  <a:pt x="4933" y="38602"/>
                </a:lnTo>
                <a:lnTo>
                  <a:pt x="0" y="63992"/>
                </a:lnTo>
                <a:lnTo>
                  <a:pt x="4846" y="89639"/>
                </a:lnTo>
                <a:lnTo>
                  <a:pt x="18328" y="109902"/>
                </a:lnTo>
                <a:lnTo>
                  <a:pt x="38855" y="123211"/>
                </a:lnTo>
                <a:lnTo>
                  <a:pt x="64839" y="127996"/>
                </a:lnTo>
                <a:lnTo>
                  <a:pt x="90832" y="123211"/>
                </a:lnTo>
                <a:lnTo>
                  <a:pt x="111367" y="109902"/>
                </a:lnTo>
                <a:lnTo>
                  <a:pt x="121470" y="94722"/>
                </a:lnTo>
                <a:lnTo>
                  <a:pt x="64839" y="94722"/>
                </a:lnTo>
                <a:lnTo>
                  <a:pt x="53527" y="92425"/>
                </a:lnTo>
                <a:lnTo>
                  <a:pt x="44589" y="86035"/>
                </a:lnTo>
                <a:lnTo>
                  <a:pt x="38717" y="76306"/>
                </a:lnTo>
                <a:lnTo>
                  <a:pt x="36606" y="63992"/>
                </a:lnTo>
                <a:lnTo>
                  <a:pt x="38717" y="51685"/>
                </a:lnTo>
                <a:lnTo>
                  <a:pt x="44589" y="41959"/>
                </a:lnTo>
                <a:lnTo>
                  <a:pt x="53527" y="35570"/>
                </a:lnTo>
                <a:lnTo>
                  <a:pt x="64839" y="33272"/>
                </a:lnTo>
                <a:lnTo>
                  <a:pt x="121186" y="33272"/>
                </a:lnTo>
                <a:lnTo>
                  <a:pt x="111136" y="18315"/>
                </a:lnTo>
                <a:lnTo>
                  <a:pt x="90572" y="4868"/>
                </a:lnTo>
                <a:lnTo>
                  <a:pt x="64839" y="0"/>
                </a:lnTo>
                <a:close/>
              </a:path>
              <a:path w="130175" h="128269">
                <a:moveTo>
                  <a:pt x="121186" y="33272"/>
                </a:moveTo>
                <a:lnTo>
                  <a:pt x="64839" y="33272"/>
                </a:lnTo>
                <a:lnTo>
                  <a:pt x="76159" y="35570"/>
                </a:lnTo>
                <a:lnTo>
                  <a:pt x="85101" y="41959"/>
                </a:lnTo>
                <a:lnTo>
                  <a:pt x="90973" y="51685"/>
                </a:lnTo>
                <a:lnTo>
                  <a:pt x="93084" y="63992"/>
                </a:lnTo>
                <a:lnTo>
                  <a:pt x="90978" y="76306"/>
                </a:lnTo>
                <a:lnTo>
                  <a:pt x="85105" y="86035"/>
                </a:lnTo>
                <a:lnTo>
                  <a:pt x="76161" y="92425"/>
                </a:lnTo>
                <a:lnTo>
                  <a:pt x="64839" y="94722"/>
                </a:lnTo>
                <a:lnTo>
                  <a:pt x="121470" y="94722"/>
                </a:lnTo>
                <a:lnTo>
                  <a:pt x="124854" y="89639"/>
                </a:lnTo>
                <a:lnTo>
                  <a:pt x="129703" y="63992"/>
                </a:lnTo>
                <a:lnTo>
                  <a:pt x="124768" y="38602"/>
                </a:lnTo>
                <a:lnTo>
                  <a:pt x="121186" y="33272"/>
                </a:lnTo>
                <a:close/>
              </a:path>
            </a:pathLst>
          </a:custGeom>
          <a:solidFill>
            <a:srgbClr val="FFFFFF"/>
          </a:solidFill>
        </p:spPr>
        <p:txBody>
          <a:bodyPr wrap="square" lIns="0" tIns="0" rIns="0" bIns="0" rtlCol="0"/>
          <a:lstStyle/>
          <a:p>
            <a:endParaRPr sz="1632"/>
          </a:p>
        </p:txBody>
      </p:sp>
      <p:sp>
        <p:nvSpPr>
          <p:cNvPr id="35" name="bk object 35"/>
          <p:cNvSpPr/>
          <p:nvPr/>
        </p:nvSpPr>
        <p:spPr>
          <a:xfrm>
            <a:off x="1283203" y="1800554"/>
            <a:ext cx="133938" cy="114587"/>
          </a:xfrm>
          <a:custGeom>
            <a:avLst/>
            <a:gdLst/>
            <a:ahLst/>
            <a:cxnLst/>
            <a:rect l="l" t="t" r="r" b="b"/>
            <a:pathLst>
              <a:path w="117475" h="126364">
                <a:moveTo>
                  <a:pt x="35032" y="0"/>
                </a:moveTo>
                <a:lnTo>
                  <a:pt x="0" y="0"/>
                </a:lnTo>
                <a:lnTo>
                  <a:pt x="0" y="67779"/>
                </a:lnTo>
                <a:lnTo>
                  <a:pt x="3059" y="88224"/>
                </a:lnTo>
                <a:lnTo>
                  <a:pt x="13017" y="106993"/>
                </a:lnTo>
                <a:lnTo>
                  <a:pt x="31046" y="120722"/>
                </a:lnTo>
                <a:lnTo>
                  <a:pt x="58316" y="126046"/>
                </a:lnTo>
                <a:lnTo>
                  <a:pt x="82490" y="121920"/>
                </a:lnTo>
                <a:lnTo>
                  <a:pt x="100963" y="110188"/>
                </a:lnTo>
                <a:lnTo>
                  <a:pt x="111913" y="93137"/>
                </a:lnTo>
                <a:lnTo>
                  <a:pt x="58190" y="93137"/>
                </a:lnTo>
                <a:lnTo>
                  <a:pt x="46497" y="90584"/>
                </a:lnTo>
                <a:lnTo>
                  <a:pt x="39433" y="84018"/>
                </a:lnTo>
                <a:lnTo>
                  <a:pt x="35959" y="75081"/>
                </a:lnTo>
                <a:lnTo>
                  <a:pt x="35032" y="65413"/>
                </a:lnTo>
                <a:lnTo>
                  <a:pt x="35032" y="0"/>
                </a:lnTo>
                <a:close/>
              </a:path>
              <a:path w="117475" h="126364">
                <a:moveTo>
                  <a:pt x="116910" y="0"/>
                </a:moveTo>
                <a:lnTo>
                  <a:pt x="81877" y="0"/>
                </a:lnTo>
                <a:lnTo>
                  <a:pt x="81877" y="65413"/>
                </a:lnTo>
                <a:lnTo>
                  <a:pt x="80930" y="75081"/>
                </a:lnTo>
                <a:lnTo>
                  <a:pt x="77377" y="84018"/>
                </a:lnTo>
                <a:lnTo>
                  <a:pt x="70152" y="90584"/>
                </a:lnTo>
                <a:lnTo>
                  <a:pt x="58190" y="93137"/>
                </a:lnTo>
                <a:lnTo>
                  <a:pt x="111913" y="93137"/>
                </a:lnTo>
                <a:lnTo>
                  <a:pt x="112761" y="91818"/>
                </a:lnTo>
                <a:lnTo>
                  <a:pt x="116910" y="67779"/>
                </a:lnTo>
                <a:lnTo>
                  <a:pt x="116910" y="0"/>
                </a:lnTo>
                <a:close/>
              </a:path>
            </a:pathLst>
          </a:custGeom>
          <a:solidFill>
            <a:srgbClr val="FFFFFF"/>
          </a:solidFill>
        </p:spPr>
        <p:txBody>
          <a:bodyPr wrap="square" lIns="0" tIns="0" rIns="0" bIns="0" rtlCol="0"/>
          <a:lstStyle/>
          <a:p>
            <a:endParaRPr sz="1632"/>
          </a:p>
        </p:txBody>
      </p:sp>
      <p:sp>
        <p:nvSpPr>
          <p:cNvPr id="36" name="bk object 36"/>
          <p:cNvSpPr/>
          <p:nvPr/>
        </p:nvSpPr>
        <p:spPr>
          <a:xfrm>
            <a:off x="1412590" y="1653641"/>
            <a:ext cx="155658" cy="112860"/>
          </a:xfrm>
          <a:custGeom>
            <a:avLst/>
            <a:gdLst/>
            <a:ahLst/>
            <a:cxnLst/>
            <a:rect l="l" t="t" r="r" b="b"/>
            <a:pathLst>
              <a:path w="136525" h="124460">
                <a:moveTo>
                  <a:pt x="89974" y="0"/>
                </a:moveTo>
                <a:lnTo>
                  <a:pt x="46051" y="0"/>
                </a:lnTo>
                <a:lnTo>
                  <a:pt x="0" y="124082"/>
                </a:lnTo>
                <a:lnTo>
                  <a:pt x="38004" y="124095"/>
                </a:lnTo>
                <a:lnTo>
                  <a:pt x="43520" y="106300"/>
                </a:lnTo>
                <a:lnTo>
                  <a:pt x="129734" y="106300"/>
                </a:lnTo>
                <a:lnTo>
                  <a:pt x="118672" y="76727"/>
                </a:lnTo>
                <a:lnTo>
                  <a:pt x="52699" y="76727"/>
                </a:lnTo>
                <a:lnTo>
                  <a:pt x="65154" y="36544"/>
                </a:lnTo>
                <a:lnTo>
                  <a:pt x="103643" y="36544"/>
                </a:lnTo>
                <a:lnTo>
                  <a:pt x="89974" y="0"/>
                </a:lnTo>
                <a:close/>
              </a:path>
              <a:path w="136525" h="124460">
                <a:moveTo>
                  <a:pt x="129734" y="106300"/>
                </a:moveTo>
                <a:lnTo>
                  <a:pt x="92795" y="106300"/>
                </a:lnTo>
                <a:lnTo>
                  <a:pt x="98386" y="124095"/>
                </a:lnTo>
                <a:lnTo>
                  <a:pt x="136390" y="124095"/>
                </a:lnTo>
                <a:lnTo>
                  <a:pt x="129734" y="106300"/>
                </a:lnTo>
                <a:close/>
              </a:path>
              <a:path w="136525" h="124460">
                <a:moveTo>
                  <a:pt x="103643" y="36544"/>
                </a:moveTo>
                <a:lnTo>
                  <a:pt x="70896" y="36544"/>
                </a:lnTo>
                <a:lnTo>
                  <a:pt x="83513" y="76727"/>
                </a:lnTo>
                <a:lnTo>
                  <a:pt x="118672" y="76727"/>
                </a:lnTo>
                <a:lnTo>
                  <a:pt x="103643" y="36544"/>
                </a:lnTo>
                <a:close/>
              </a:path>
            </a:pathLst>
          </a:custGeom>
          <a:solidFill>
            <a:srgbClr val="FFFFFF"/>
          </a:solidFill>
        </p:spPr>
        <p:txBody>
          <a:bodyPr wrap="square" lIns="0" tIns="0" rIns="0" bIns="0" rtlCol="0"/>
          <a:lstStyle/>
          <a:p>
            <a:endParaRPr sz="1632"/>
          </a:p>
        </p:txBody>
      </p:sp>
      <p:sp>
        <p:nvSpPr>
          <p:cNvPr id="37" name="bk object 37"/>
          <p:cNvSpPr/>
          <p:nvPr/>
        </p:nvSpPr>
        <p:spPr>
          <a:xfrm>
            <a:off x="1283203" y="1653630"/>
            <a:ext cx="123802" cy="112860"/>
          </a:xfrm>
          <a:custGeom>
            <a:avLst/>
            <a:gdLst/>
            <a:ahLst/>
            <a:cxnLst/>
            <a:rect l="l" t="t" r="r" b="b"/>
            <a:pathLst>
              <a:path w="108584" h="124460">
                <a:moveTo>
                  <a:pt x="77492" y="88028"/>
                </a:moveTo>
                <a:lnTo>
                  <a:pt x="39629" y="88028"/>
                </a:lnTo>
                <a:lnTo>
                  <a:pt x="49588" y="103233"/>
                </a:lnTo>
                <a:lnTo>
                  <a:pt x="64529" y="114572"/>
                </a:lnTo>
                <a:lnTo>
                  <a:pt x="84142" y="121659"/>
                </a:lnTo>
                <a:lnTo>
                  <a:pt x="108120" y="124108"/>
                </a:lnTo>
                <a:lnTo>
                  <a:pt x="108120" y="93879"/>
                </a:lnTo>
                <a:lnTo>
                  <a:pt x="97306" y="93399"/>
                </a:lnTo>
                <a:lnTo>
                  <a:pt x="87471" y="91830"/>
                </a:lnTo>
                <a:lnTo>
                  <a:pt x="78983" y="88979"/>
                </a:lnTo>
                <a:lnTo>
                  <a:pt x="77492" y="88028"/>
                </a:lnTo>
                <a:close/>
              </a:path>
              <a:path w="108584" h="124460">
                <a:moveTo>
                  <a:pt x="55218" y="0"/>
                </a:moveTo>
                <a:lnTo>
                  <a:pt x="0" y="0"/>
                </a:lnTo>
                <a:lnTo>
                  <a:pt x="0" y="124095"/>
                </a:lnTo>
                <a:lnTo>
                  <a:pt x="34642" y="124095"/>
                </a:lnTo>
                <a:lnTo>
                  <a:pt x="34642" y="88028"/>
                </a:lnTo>
                <a:lnTo>
                  <a:pt x="77492" y="88028"/>
                </a:lnTo>
                <a:lnTo>
                  <a:pt x="72206" y="84655"/>
                </a:lnTo>
                <a:lnTo>
                  <a:pt x="84979" y="78470"/>
                </a:lnTo>
                <a:lnTo>
                  <a:pt x="94405" y="69356"/>
                </a:lnTo>
                <a:lnTo>
                  <a:pt x="99506" y="59008"/>
                </a:lnTo>
                <a:lnTo>
                  <a:pt x="34642" y="59008"/>
                </a:lnTo>
                <a:lnTo>
                  <a:pt x="34642" y="28981"/>
                </a:lnTo>
                <a:lnTo>
                  <a:pt x="99501" y="28981"/>
                </a:lnTo>
                <a:lnTo>
                  <a:pt x="98786" y="25276"/>
                </a:lnTo>
                <a:lnTo>
                  <a:pt x="89113" y="11676"/>
                </a:lnTo>
                <a:lnTo>
                  <a:pt x="74248" y="3029"/>
                </a:lnTo>
                <a:lnTo>
                  <a:pt x="55218" y="0"/>
                </a:lnTo>
                <a:close/>
              </a:path>
              <a:path w="108584" h="124460">
                <a:moveTo>
                  <a:pt x="99501" y="28981"/>
                </a:moveTo>
                <a:lnTo>
                  <a:pt x="60772" y="28981"/>
                </a:lnTo>
                <a:lnTo>
                  <a:pt x="66854" y="34028"/>
                </a:lnTo>
                <a:lnTo>
                  <a:pt x="66854" y="53672"/>
                </a:lnTo>
                <a:lnTo>
                  <a:pt x="60444" y="59008"/>
                </a:lnTo>
                <a:lnTo>
                  <a:pt x="99506" y="59008"/>
                </a:lnTo>
                <a:lnTo>
                  <a:pt x="100240" y="57519"/>
                </a:lnTo>
                <a:lnTo>
                  <a:pt x="102239" y="43164"/>
                </a:lnTo>
                <a:lnTo>
                  <a:pt x="99501" y="28981"/>
                </a:lnTo>
                <a:close/>
              </a:path>
            </a:pathLst>
          </a:custGeom>
          <a:solidFill>
            <a:srgbClr val="FFFFFF"/>
          </a:solidFill>
        </p:spPr>
        <p:txBody>
          <a:bodyPr wrap="square" lIns="0" tIns="0" rIns="0" bIns="0" rtlCol="0"/>
          <a:lstStyle/>
          <a:p>
            <a:endParaRPr sz="1632"/>
          </a:p>
        </p:txBody>
      </p:sp>
      <p:sp>
        <p:nvSpPr>
          <p:cNvPr id="38" name="bk object 38"/>
          <p:cNvSpPr/>
          <p:nvPr/>
        </p:nvSpPr>
        <p:spPr>
          <a:xfrm>
            <a:off x="1728601" y="1651849"/>
            <a:ext cx="141178" cy="116315"/>
          </a:xfrm>
          <a:custGeom>
            <a:avLst/>
            <a:gdLst/>
            <a:ahLst/>
            <a:cxnLst/>
            <a:rect l="l" t="t" r="r" b="b"/>
            <a:pathLst>
              <a:path w="123825" h="128269">
                <a:moveTo>
                  <a:pt x="64231" y="0"/>
                </a:moveTo>
                <a:lnTo>
                  <a:pt x="38491" y="4785"/>
                </a:lnTo>
                <a:lnTo>
                  <a:pt x="18155" y="18093"/>
                </a:lnTo>
                <a:lnTo>
                  <a:pt x="4799" y="38352"/>
                </a:lnTo>
                <a:lnTo>
                  <a:pt x="0" y="64004"/>
                </a:lnTo>
                <a:lnTo>
                  <a:pt x="4799" y="89638"/>
                </a:lnTo>
                <a:lnTo>
                  <a:pt x="18155" y="109901"/>
                </a:lnTo>
                <a:lnTo>
                  <a:pt x="38491" y="123211"/>
                </a:lnTo>
                <a:lnTo>
                  <a:pt x="64231" y="127996"/>
                </a:lnTo>
                <a:lnTo>
                  <a:pt x="83566" y="125445"/>
                </a:lnTo>
                <a:lnTo>
                  <a:pt x="99915" y="117883"/>
                </a:lnTo>
                <a:lnTo>
                  <a:pt x="113074" y="105449"/>
                </a:lnTo>
                <a:lnTo>
                  <a:pt x="119130" y="94799"/>
                </a:lnTo>
                <a:lnTo>
                  <a:pt x="64105" y="94799"/>
                </a:lnTo>
                <a:lnTo>
                  <a:pt x="53289" y="92415"/>
                </a:lnTo>
                <a:lnTo>
                  <a:pt x="44546" y="85876"/>
                </a:lnTo>
                <a:lnTo>
                  <a:pt x="38698" y="76100"/>
                </a:lnTo>
                <a:lnTo>
                  <a:pt x="36568" y="63991"/>
                </a:lnTo>
                <a:lnTo>
                  <a:pt x="38660" y="51786"/>
                </a:lnTo>
                <a:lnTo>
                  <a:pt x="44447" y="42024"/>
                </a:lnTo>
                <a:lnTo>
                  <a:pt x="53178" y="35553"/>
                </a:lnTo>
                <a:lnTo>
                  <a:pt x="64105" y="33210"/>
                </a:lnTo>
                <a:lnTo>
                  <a:pt x="118911" y="33210"/>
                </a:lnTo>
                <a:lnTo>
                  <a:pt x="111798" y="21920"/>
                </a:lnTo>
                <a:lnTo>
                  <a:pt x="98407" y="10094"/>
                </a:lnTo>
                <a:lnTo>
                  <a:pt x="82283" y="2611"/>
                </a:lnTo>
                <a:lnTo>
                  <a:pt x="64231" y="0"/>
                </a:lnTo>
                <a:close/>
              </a:path>
              <a:path w="123825" h="128269">
                <a:moveTo>
                  <a:pt x="90979" y="71076"/>
                </a:moveTo>
                <a:lnTo>
                  <a:pt x="64105" y="94799"/>
                </a:lnTo>
                <a:lnTo>
                  <a:pt x="119130" y="94799"/>
                </a:lnTo>
                <a:lnTo>
                  <a:pt x="122838" y="88280"/>
                </a:lnTo>
                <a:lnTo>
                  <a:pt x="123304" y="87134"/>
                </a:lnTo>
                <a:lnTo>
                  <a:pt x="90979" y="71076"/>
                </a:lnTo>
                <a:close/>
              </a:path>
              <a:path w="123825" h="128269">
                <a:moveTo>
                  <a:pt x="118911" y="33210"/>
                </a:moveTo>
                <a:lnTo>
                  <a:pt x="64105" y="33210"/>
                </a:lnTo>
                <a:lnTo>
                  <a:pt x="73819" y="35161"/>
                </a:lnTo>
                <a:lnTo>
                  <a:pt x="81561" y="40298"/>
                </a:lnTo>
                <a:lnTo>
                  <a:pt x="87189" y="47544"/>
                </a:lnTo>
                <a:lnTo>
                  <a:pt x="90563" y="55824"/>
                </a:lnTo>
                <a:lnTo>
                  <a:pt x="91017" y="57548"/>
                </a:lnTo>
                <a:lnTo>
                  <a:pt x="122133" y="38634"/>
                </a:lnTo>
                <a:lnTo>
                  <a:pt x="121654" y="37564"/>
                </a:lnTo>
                <a:lnTo>
                  <a:pt x="118911" y="33210"/>
                </a:lnTo>
                <a:close/>
              </a:path>
            </a:pathLst>
          </a:custGeom>
          <a:solidFill>
            <a:srgbClr val="FFFFFF"/>
          </a:solidFill>
        </p:spPr>
        <p:txBody>
          <a:bodyPr wrap="square" lIns="0" tIns="0" rIns="0" bIns="0" rtlCol="0"/>
          <a:lstStyle/>
          <a:p>
            <a:endParaRPr sz="1632"/>
          </a:p>
        </p:txBody>
      </p:sp>
      <p:sp>
        <p:nvSpPr>
          <p:cNvPr id="39" name="bk object 39"/>
          <p:cNvSpPr/>
          <p:nvPr/>
        </p:nvSpPr>
        <p:spPr>
          <a:xfrm>
            <a:off x="1157775" y="1800554"/>
            <a:ext cx="109323" cy="114587"/>
          </a:xfrm>
          <a:custGeom>
            <a:avLst/>
            <a:gdLst/>
            <a:ahLst/>
            <a:cxnLst/>
            <a:rect l="l" t="t" r="r" b="b"/>
            <a:pathLst>
              <a:path w="95884" h="126364">
                <a:moveTo>
                  <a:pt x="95691" y="0"/>
                </a:moveTo>
                <a:lnTo>
                  <a:pt x="0" y="0"/>
                </a:lnTo>
                <a:lnTo>
                  <a:pt x="0" y="32593"/>
                </a:lnTo>
                <a:lnTo>
                  <a:pt x="59537" y="32605"/>
                </a:lnTo>
                <a:lnTo>
                  <a:pt x="56158" y="53857"/>
                </a:lnTo>
                <a:lnTo>
                  <a:pt x="45564" y="72414"/>
                </a:lnTo>
                <a:lnTo>
                  <a:pt x="27073" y="85548"/>
                </a:lnTo>
                <a:lnTo>
                  <a:pt x="0" y="90533"/>
                </a:lnTo>
                <a:lnTo>
                  <a:pt x="0" y="126046"/>
                </a:lnTo>
                <a:lnTo>
                  <a:pt x="62426" y="106055"/>
                </a:lnTo>
                <a:lnTo>
                  <a:pt x="91901" y="60430"/>
                </a:lnTo>
                <a:lnTo>
                  <a:pt x="95691" y="8834"/>
                </a:lnTo>
                <a:lnTo>
                  <a:pt x="95691" y="0"/>
                </a:lnTo>
                <a:close/>
              </a:path>
            </a:pathLst>
          </a:custGeom>
          <a:solidFill>
            <a:srgbClr val="FFFFFF"/>
          </a:solidFill>
        </p:spPr>
        <p:txBody>
          <a:bodyPr wrap="square" lIns="0" tIns="0" rIns="0" bIns="0" rtlCol="0"/>
          <a:lstStyle/>
          <a:p>
            <a:endParaRPr sz="1632"/>
          </a:p>
        </p:txBody>
      </p:sp>
      <p:sp>
        <p:nvSpPr>
          <p:cNvPr id="40" name="bk object 40"/>
          <p:cNvSpPr/>
          <p:nvPr/>
        </p:nvSpPr>
        <p:spPr>
          <a:xfrm>
            <a:off x="843764" y="1603953"/>
            <a:ext cx="255288" cy="148706"/>
          </a:xfrm>
          <a:prstGeom prst="rect">
            <a:avLst/>
          </a:prstGeom>
          <a:blipFill>
            <a:blip r:embed="rId6" cstate="print"/>
            <a:stretch>
              <a:fillRect/>
            </a:stretch>
          </a:blipFill>
        </p:spPr>
        <p:txBody>
          <a:bodyPr wrap="square" lIns="0" tIns="0" rIns="0" bIns="0" rtlCol="0"/>
          <a:lstStyle/>
          <a:p>
            <a:endParaRPr sz="1632"/>
          </a:p>
        </p:txBody>
      </p:sp>
      <p:sp>
        <p:nvSpPr>
          <p:cNvPr id="41" name="bk object 41"/>
          <p:cNvSpPr/>
          <p:nvPr/>
        </p:nvSpPr>
        <p:spPr>
          <a:xfrm>
            <a:off x="838087" y="1720973"/>
            <a:ext cx="221541" cy="236086"/>
          </a:xfrm>
          <a:custGeom>
            <a:avLst/>
            <a:gdLst/>
            <a:ahLst/>
            <a:cxnLst/>
            <a:rect l="l" t="t" r="r" b="b"/>
            <a:pathLst>
              <a:path w="194309" h="260350">
                <a:moveTo>
                  <a:pt x="91961" y="0"/>
                </a:moveTo>
                <a:lnTo>
                  <a:pt x="51333" y="12830"/>
                </a:lnTo>
                <a:lnTo>
                  <a:pt x="20650" y="39188"/>
                </a:lnTo>
                <a:lnTo>
                  <a:pt x="4035" y="74463"/>
                </a:lnTo>
                <a:lnTo>
                  <a:pt x="0" y="114967"/>
                </a:lnTo>
                <a:lnTo>
                  <a:pt x="7057" y="157011"/>
                </a:lnTo>
                <a:lnTo>
                  <a:pt x="19758" y="188645"/>
                </a:lnTo>
                <a:lnTo>
                  <a:pt x="37391" y="217655"/>
                </a:lnTo>
                <a:lnTo>
                  <a:pt x="57439" y="242048"/>
                </a:lnTo>
                <a:lnTo>
                  <a:pt x="77387" y="259828"/>
                </a:lnTo>
                <a:lnTo>
                  <a:pt x="147138" y="213831"/>
                </a:lnTo>
                <a:lnTo>
                  <a:pt x="126669" y="197634"/>
                </a:lnTo>
                <a:lnTo>
                  <a:pt x="108528" y="179104"/>
                </a:lnTo>
                <a:lnTo>
                  <a:pt x="93750" y="159384"/>
                </a:lnTo>
                <a:lnTo>
                  <a:pt x="83368" y="139620"/>
                </a:lnTo>
                <a:lnTo>
                  <a:pt x="77755" y="118979"/>
                </a:lnTo>
                <a:lnTo>
                  <a:pt x="77484" y="99222"/>
                </a:lnTo>
                <a:lnTo>
                  <a:pt x="82706" y="82436"/>
                </a:lnTo>
                <a:lnTo>
                  <a:pt x="93568" y="70707"/>
                </a:lnTo>
                <a:lnTo>
                  <a:pt x="108332" y="66094"/>
                </a:lnTo>
                <a:lnTo>
                  <a:pt x="189913" y="66094"/>
                </a:lnTo>
                <a:lnTo>
                  <a:pt x="167980" y="28528"/>
                </a:lnTo>
                <a:lnTo>
                  <a:pt x="132443" y="4764"/>
                </a:lnTo>
                <a:lnTo>
                  <a:pt x="91961" y="0"/>
                </a:lnTo>
                <a:close/>
              </a:path>
              <a:path w="194309" h="260350">
                <a:moveTo>
                  <a:pt x="189913" y="66094"/>
                </a:moveTo>
                <a:lnTo>
                  <a:pt x="108332" y="66094"/>
                </a:lnTo>
                <a:lnTo>
                  <a:pt x="122915" y="69910"/>
                </a:lnTo>
                <a:lnTo>
                  <a:pt x="135261" y="82308"/>
                </a:lnTo>
                <a:lnTo>
                  <a:pt x="143309" y="103440"/>
                </a:lnTo>
                <a:lnTo>
                  <a:pt x="193768" y="72696"/>
                </a:lnTo>
                <a:lnTo>
                  <a:pt x="189913" y="66094"/>
                </a:lnTo>
                <a:close/>
              </a:path>
            </a:pathLst>
          </a:custGeom>
          <a:solidFill>
            <a:srgbClr val="FFFFFF"/>
          </a:solidFill>
        </p:spPr>
        <p:txBody>
          <a:bodyPr wrap="square" lIns="0" tIns="0" rIns="0" bIns="0" rtlCol="0"/>
          <a:lstStyle/>
          <a:p>
            <a:endParaRPr sz="1632"/>
          </a:p>
        </p:txBody>
      </p:sp>
      <p:sp>
        <p:nvSpPr>
          <p:cNvPr id="2" name="Holder 2"/>
          <p:cNvSpPr>
            <a:spLocks noGrp="1"/>
          </p:cNvSpPr>
          <p:nvPr>
            <p:ph type="ctrTitle"/>
          </p:nvPr>
        </p:nvSpPr>
        <p:spPr>
          <a:xfrm>
            <a:off x="776047" y="2584414"/>
            <a:ext cx="10639903" cy="6093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744752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de fi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0D76C71-207E-F978-1948-8DE981B35E0C}"/>
              </a:ext>
            </a:extLst>
          </p:cNvPr>
          <p:cNvSpPr/>
          <p:nvPr userDrawn="1"/>
        </p:nvSpPr>
        <p:spPr>
          <a:xfrm>
            <a:off x="0" y="0"/>
            <a:ext cx="12192000" cy="6858000"/>
          </a:xfrm>
          <a:prstGeom prst="rect">
            <a:avLst/>
          </a:prstGeom>
          <a:gradFill>
            <a:gsLst>
              <a:gs pos="0">
                <a:srgbClr val="0A0096"/>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page">
    <p:spTree>
      <p:nvGrpSpPr>
        <p:cNvPr id="1" name=""/>
        <p:cNvGrpSpPr/>
        <p:nvPr/>
      </p:nvGrpSpPr>
      <p:grpSpPr>
        <a:xfrm>
          <a:off x="0" y="0"/>
          <a:ext cx="0" cy="0"/>
          <a:chOff x="0" y="0"/>
          <a:chExt cx="0" cy="0"/>
        </a:xfrm>
      </p:grpSpPr>
      <p:sp>
        <p:nvSpPr>
          <p:cNvPr id="2" name="Persegi Panjang 2">
            <a:extLst>
              <a:ext uri="{FF2B5EF4-FFF2-40B4-BE49-F238E27FC236}">
                <a16:creationId xmlns:a16="http://schemas.microsoft.com/office/drawing/2014/main" id="{E9C013A0-1892-88EF-FACA-2309EC9A256F}"/>
              </a:ext>
            </a:extLst>
          </p:cNvPr>
          <p:cNvSpPr/>
          <p:nvPr userDrawn="1"/>
        </p:nvSpPr>
        <p:spPr>
          <a:xfrm flipH="1">
            <a:off x="0" y="0"/>
            <a:ext cx="12192000" cy="6858000"/>
          </a:xfrm>
          <a:prstGeom prst="rect">
            <a:avLst/>
          </a:prstGeom>
          <a:solidFill>
            <a:srgbClr val="0A0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5" name="Graphique 4">
            <a:extLst>
              <a:ext uri="{FF2B5EF4-FFF2-40B4-BE49-F238E27FC236}">
                <a16:creationId xmlns:a16="http://schemas.microsoft.com/office/drawing/2014/main" id="{4EF6317E-7298-44A6-4518-5A0DDD0109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136" b="22615"/>
          <a:stretch/>
        </p:blipFill>
        <p:spPr>
          <a:xfrm>
            <a:off x="7264095" y="1341551"/>
            <a:ext cx="4927905" cy="5516449"/>
          </a:xfrm>
          <a:prstGeom prst="rect">
            <a:avLst/>
          </a:prstGeom>
        </p:spPr>
      </p:pic>
      <p:sp>
        <p:nvSpPr>
          <p:cNvPr id="6" name="Rectangle 5">
            <a:extLst>
              <a:ext uri="{FF2B5EF4-FFF2-40B4-BE49-F238E27FC236}">
                <a16:creationId xmlns:a16="http://schemas.microsoft.com/office/drawing/2014/main" id="{B50E2234-5793-EDC4-7EE5-2242D9668B64}"/>
              </a:ext>
            </a:extLst>
          </p:cNvPr>
          <p:cNvSpPr/>
          <p:nvPr userDrawn="1"/>
        </p:nvSpPr>
        <p:spPr>
          <a:xfrm rot="10800000">
            <a:off x="7910442" y="-2"/>
            <a:ext cx="3335499" cy="6858001"/>
          </a:xfrm>
          <a:prstGeom prst="rect">
            <a:avLst/>
          </a:prstGeom>
          <a:gradFill>
            <a:gsLst>
              <a:gs pos="5000">
                <a:schemeClr val="accent1"/>
              </a:gs>
              <a:gs pos="78000">
                <a:schemeClr val="accent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2">
            <a:extLst>
              <a:ext uri="{FF2B5EF4-FFF2-40B4-BE49-F238E27FC236}">
                <a16:creationId xmlns:a16="http://schemas.microsoft.com/office/drawing/2014/main" id="{67354F7B-637F-B158-FB48-F9F4876D6D33}"/>
              </a:ext>
            </a:extLst>
          </p:cNvPr>
          <p:cNvPicPr/>
          <p:nvPr userDrawn="1"/>
        </p:nvPicPr>
        <p:blipFill>
          <a:blip r:embed="rId4"/>
          <a:stretch/>
        </p:blipFill>
        <p:spPr>
          <a:xfrm>
            <a:off x="10180291" y="280675"/>
            <a:ext cx="1652230" cy="842360"/>
          </a:xfrm>
          <a:prstGeom prst="rect">
            <a:avLst/>
          </a:prstGeom>
          <a:ln>
            <a:noFill/>
          </a:ln>
        </p:spPr>
      </p:pic>
    </p:spTree>
    <p:extLst>
      <p:ext uri="{BB962C8B-B14F-4D97-AF65-F5344CB8AC3E}">
        <p14:creationId xmlns:p14="http://schemas.microsoft.com/office/powerpoint/2010/main" val="147926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A29829-E8F0-1E07-5A42-D1DF708382A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C5A3E78-C493-EA97-49CD-9472767BF59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7DC3CE-871F-88E9-2B29-59A7B5249583}"/>
              </a:ext>
            </a:extLst>
          </p:cNvPr>
          <p:cNvSpPr>
            <a:spLocks noGrp="1"/>
          </p:cNvSpPr>
          <p:nvPr>
            <p:ph type="dt" sz="half" idx="10"/>
          </p:nvPr>
        </p:nvSpPr>
        <p:spPr/>
        <p:txBody>
          <a:bodyPr/>
          <a:lstStyle/>
          <a:p>
            <a:fld id="{E20DE288-81EE-4919-8D00-5AB8691C0D27}" type="datetimeFigureOut">
              <a:rPr lang="fr-FR" smtClean="0"/>
              <a:t>19/08/2025</a:t>
            </a:fld>
            <a:endParaRPr lang="fr-FR"/>
          </a:p>
        </p:txBody>
      </p:sp>
      <p:sp>
        <p:nvSpPr>
          <p:cNvPr id="5" name="Espace réservé du pied de page 4">
            <a:extLst>
              <a:ext uri="{FF2B5EF4-FFF2-40B4-BE49-F238E27FC236}">
                <a16:creationId xmlns:a16="http://schemas.microsoft.com/office/drawing/2014/main" id="{CB1FAC3A-0AD1-96A8-2D71-F5BF862A9A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FD72B7-946D-BA3B-F917-0D25E9541ED5}"/>
              </a:ext>
            </a:extLst>
          </p:cNvPr>
          <p:cNvSpPr>
            <a:spLocks noGrp="1"/>
          </p:cNvSpPr>
          <p:nvPr>
            <p:ph type="sldNum" sz="quarter" idx="12"/>
          </p:nvPr>
        </p:nvSpPr>
        <p:spPr/>
        <p:txBody>
          <a:bodyPr/>
          <a:lstStyle/>
          <a:p>
            <a:fld id="{21AEC8A2-5F97-4C7E-BA06-7EC64353ACA4}" type="slidenum">
              <a:rPr lang="fr-FR" smtClean="0"/>
              <a:t>‹N°›</a:t>
            </a:fld>
            <a:endParaRPr lang="fr-FR"/>
          </a:p>
        </p:txBody>
      </p:sp>
    </p:spTree>
    <p:extLst>
      <p:ext uri="{BB962C8B-B14F-4D97-AF65-F5344CB8AC3E}">
        <p14:creationId xmlns:p14="http://schemas.microsoft.com/office/powerpoint/2010/main" val="36071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EB648-C649-15EA-BC57-A220516A450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2BD28A-149C-8D52-86CF-810CB0AF9C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5536401-67EC-837F-9B26-95C960E260D7}"/>
              </a:ext>
            </a:extLst>
          </p:cNvPr>
          <p:cNvSpPr>
            <a:spLocks noGrp="1"/>
          </p:cNvSpPr>
          <p:nvPr>
            <p:ph type="dt" sz="half" idx="10"/>
          </p:nvPr>
        </p:nvSpPr>
        <p:spPr/>
        <p:txBody>
          <a:bodyPr/>
          <a:lstStyle/>
          <a:p>
            <a:fld id="{E20DE288-81EE-4919-8D00-5AB8691C0D27}" type="datetimeFigureOut">
              <a:rPr lang="fr-FR" smtClean="0"/>
              <a:t>19/08/2025</a:t>
            </a:fld>
            <a:endParaRPr lang="fr-FR"/>
          </a:p>
        </p:txBody>
      </p:sp>
      <p:sp>
        <p:nvSpPr>
          <p:cNvPr id="5" name="Espace réservé du pied de page 4">
            <a:extLst>
              <a:ext uri="{FF2B5EF4-FFF2-40B4-BE49-F238E27FC236}">
                <a16:creationId xmlns:a16="http://schemas.microsoft.com/office/drawing/2014/main" id="{D2ABA80E-7D0D-9436-ACC5-236C42F2A7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FB98FB-F949-EA24-B669-9EFAFDCB3A70}"/>
              </a:ext>
            </a:extLst>
          </p:cNvPr>
          <p:cNvSpPr>
            <a:spLocks noGrp="1"/>
          </p:cNvSpPr>
          <p:nvPr>
            <p:ph type="sldNum" sz="quarter" idx="12"/>
          </p:nvPr>
        </p:nvSpPr>
        <p:spPr/>
        <p:txBody>
          <a:bodyPr/>
          <a:lstStyle/>
          <a:p>
            <a:fld id="{21AEC8A2-5F97-4C7E-BA06-7EC64353ACA4}" type="slidenum">
              <a:rPr lang="fr-FR" smtClean="0"/>
              <a:t>‹N°›</a:t>
            </a:fld>
            <a:endParaRPr lang="fr-FR"/>
          </a:p>
        </p:txBody>
      </p:sp>
    </p:spTree>
    <p:extLst>
      <p:ext uri="{BB962C8B-B14F-4D97-AF65-F5344CB8AC3E}">
        <p14:creationId xmlns:p14="http://schemas.microsoft.com/office/powerpoint/2010/main" val="233129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A6E47C-23B4-EF2A-73C0-2777B84D926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E82C521-4581-6F2E-1E26-346DDCA44FD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F8AF0A6-5562-B123-763D-96F3E95CDF7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CAD7779-62BE-4CBA-6764-3CB68F6F4423}"/>
              </a:ext>
            </a:extLst>
          </p:cNvPr>
          <p:cNvSpPr>
            <a:spLocks noGrp="1"/>
          </p:cNvSpPr>
          <p:nvPr>
            <p:ph type="dt" sz="half" idx="10"/>
          </p:nvPr>
        </p:nvSpPr>
        <p:spPr/>
        <p:txBody>
          <a:bodyPr/>
          <a:lstStyle/>
          <a:p>
            <a:fld id="{E20DE288-81EE-4919-8D00-5AB8691C0D27}" type="datetimeFigureOut">
              <a:rPr lang="fr-FR" smtClean="0"/>
              <a:t>19/08/2025</a:t>
            </a:fld>
            <a:endParaRPr lang="fr-FR"/>
          </a:p>
        </p:txBody>
      </p:sp>
      <p:sp>
        <p:nvSpPr>
          <p:cNvPr id="6" name="Espace réservé du pied de page 5">
            <a:extLst>
              <a:ext uri="{FF2B5EF4-FFF2-40B4-BE49-F238E27FC236}">
                <a16:creationId xmlns:a16="http://schemas.microsoft.com/office/drawing/2014/main" id="{15ED8B8E-C7FD-7834-F81F-D2AEE4B7B12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46A67C-331E-FCEF-B9F7-69181EFE8E42}"/>
              </a:ext>
            </a:extLst>
          </p:cNvPr>
          <p:cNvSpPr>
            <a:spLocks noGrp="1"/>
          </p:cNvSpPr>
          <p:nvPr>
            <p:ph type="sldNum" sz="quarter" idx="12"/>
          </p:nvPr>
        </p:nvSpPr>
        <p:spPr/>
        <p:txBody>
          <a:bodyPr/>
          <a:lstStyle/>
          <a:p>
            <a:fld id="{21AEC8A2-5F97-4C7E-BA06-7EC64353ACA4}" type="slidenum">
              <a:rPr lang="fr-FR" smtClean="0"/>
              <a:t>‹N°›</a:t>
            </a:fld>
            <a:endParaRPr lang="fr-FR"/>
          </a:p>
        </p:txBody>
      </p:sp>
    </p:spTree>
    <p:extLst>
      <p:ext uri="{BB962C8B-B14F-4D97-AF65-F5344CB8AC3E}">
        <p14:creationId xmlns:p14="http://schemas.microsoft.com/office/powerpoint/2010/main" val="102553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3FD24-ECA7-1450-7A70-C7CAD78C2F7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EB08073-1FC8-85EC-0F5F-22523E20CA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9A549F7-3366-3577-3AA7-49E0F68B7AA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D3133CA-1D57-C78A-909E-48EE5B2824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ADA0339-F154-7DFA-9713-84AAA947255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9B282FA-BE43-29C7-6CBB-D6D99C392C25}"/>
              </a:ext>
            </a:extLst>
          </p:cNvPr>
          <p:cNvSpPr>
            <a:spLocks noGrp="1"/>
          </p:cNvSpPr>
          <p:nvPr>
            <p:ph type="dt" sz="half" idx="10"/>
          </p:nvPr>
        </p:nvSpPr>
        <p:spPr/>
        <p:txBody>
          <a:bodyPr/>
          <a:lstStyle/>
          <a:p>
            <a:fld id="{E20DE288-81EE-4919-8D00-5AB8691C0D27}" type="datetimeFigureOut">
              <a:rPr lang="fr-FR" smtClean="0"/>
              <a:t>19/08/2025</a:t>
            </a:fld>
            <a:endParaRPr lang="fr-FR"/>
          </a:p>
        </p:txBody>
      </p:sp>
      <p:sp>
        <p:nvSpPr>
          <p:cNvPr id="8" name="Espace réservé du pied de page 7">
            <a:extLst>
              <a:ext uri="{FF2B5EF4-FFF2-40B4-BE49-F238E27FC236}">
                <a16:creationId xmlns:a16="http://schemas.microsoft.com/office/drawing/2014/main" id="{E766E36A-CBF2-DDB3-2015-71917D23369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3D3E032-A4CC-51AB-0C9D-8E4BC77904B4}"/>
              </a:ext>
            </a:extLst>
          </p:cNvPr>
          <p:cNvSpPr>
            <a:spLocks noGrp="1"/>
          </p:cNvSpPr>
          <p:nvPr>
            <p:ph type="sldNum" sz="quarter" idx="12"/>
          </p:nvPr>
        </p:nvSpPr>
        <p:spPr/>
        <p:txBody>
          <a:bodyPr/>
          <a:lstStyle/>
          <a:p>
            <a:fld id="{21AEC8A2-5F97-4C7E-BA06-7EC64353ACA4}" type="slidenum">
              <a:rPr lang="fr-FR" smtClean="0"/>
              <a:t>‹N°›</a:t>
            </a:fld>
            <a:endParaRPr lang="fr-FR"/>
          </a:p>
        </p:txBody>
      </p:sp>
    </p:spTree>
    <p:extLst>
      <p:ext uri="{BB962C8B-B14F-4D97-AF65-F5344CB8AC3E}">
        <p14:creationId xmlns:p14="http://schemas.microsoft.com/office/powerpoint/2010/main" val="389901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7FFCEB-6322-21CD-3935-E172018A03D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AAC7955-B69E-B6F2-AA52-7E18F391F368}"/>
              </a:ext>
            </a:extLst>
          </p:cNvPr>
          <p:cNvSpPr>
            <a:spLocks noGrp="1"/>
          </p:cNvSpPr>
          <p:nvPr>
            <p:ph type="dt" sz="half" idx="10"/>
          </p:nvPr>
        </p:nvSpPr>
        <p:spPr/>
        <p:txBody>
          <a:bodyPr/>
          <a:lstStyle/>
          <a:p>
            <a:fld id="{E20DE288-81EE-4919-8D00-5AB8691C0D27}" type="datetimeFigureOut">
              <a:rPr lang="fr-FR" smtClean="0"/>
              <a:t>19/08/2025</a:t>
            </a:fld>
            <a:endParaRPr lang="fr-FR"/>
          </a:p>
        </p:txBody>
      </p:sp>
      <p:sp>
        <p:nvSpPr>
          <p:cNvPr id="4" name="Espace réservé du pied de page 3">
            <a:extLst>
              <a:ext uri="{FF2B5EF4-FFF2-40B4-BE49-F238E27FC236}">
                <a16:creationId xmlns:a16="http://schemas.microsoft.com/office/drawing/2014/main" id="{834F43E2-5A60-F915-2C88-0760B021A54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24520FA-CD20-1676-5B8E-D6DA06815DE4}"/>
              </a:ext>
            </a:extLst>
          </p:cNvPr>
          <p:cNvSpPr>
            <a:spLocks noGrp="1"/>
          </p:cNvSpPr>
          <p:nvPr>
            <p:ph type="sldNum" sz="quarter" idx="12"/>
          </p:nvPr>
        </p:nvSpPr>
        <p:spPr/>
        <p:txBody>
          <a:bodyPr/>
          <a:lstStyle/>
          <a:p>
            <a:fld id="{21AEC8A2-5F97-4C7E-BA06-7EC64353ACA4}" type="slidenum">
              <a:rPr lang="fr-FR" smtClean="0"/>
              <a:t>‹N°›</a:t>
            </a:fld>
            <a:endParaRPr lang="fr-FR"/>
          </a:p>
        </p:txBody>
      </p:sp>
    </p:spTree>
    <p:extLst>
      <p:ext uri="{BB962C8B-B14F-4D97-AF65-F5344CB8AC3E}">
        <p14:creationId xmlns:p14="http://schemas.microsoft.com/office/powerpoint/2010/main" val="329167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6146125-8A64-B3F3-5322-49E8ECB70942}"/>
              </a:ext>
            </a:extLst>
          </p:cNvPr>
          <p:cNvSpPr>
            <a:spLocks noGrp="1"/>
          </p:cNvSpPr>
          <p:nvPr>
            <p:ph type="dt" sz="half" idx="10"/>
          </p:nvPr>
        </p:nvSpPr>
        <p:spPr/>
        <p:txBody>
          <a:bodyPr/>
          <a:lstStyle/>
          <a:p>
            <a:fld id="{E20DE288-81EE-4919-8D00-5AB8691C0D27}" type="datetimeFigureOut">
              <a:rPr lang="fr-FR" smtClean="0"/>
              <a:t>19/08/2025</a:t>
            </a:fld>
            <a:endParaRPr lang="fr-FR"/>
          </a:p>
        </p:txBody>
      </p:sp>
      <p:sp>
        <p:nvSpPr>
          <p:cNvPr id="3" name="Espace réservé du pied de page 2">
            <a:extLst>
              <a:ext uri="{FF2B5EF4-FFF2-40B4-BE49-F238E27FC236}">
                <a16:creationId xmlns:a16="http://schemas.microsoft.com/office/drawing/2014/main" id="{D4CC92D2-08EF-EC12-1B63-091CEF8DC69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7CF62A2-595C-A941-0CDF-6021A1C94B6B}"/>
              </a:ext>
            </a:extLst>
          </p:cNvPr>
          <p:cNvSpPr>
            <a:spLocks noGrp="1"/>
          </p:cNvSpPr>
          <p:nvPr>
            <p:ph type="sldNum" sz="quarter" idx="12"/>
          </p:nvPr>
        </p:nvSpPr>
        <p:spPr/>
        <p:txBody>
          <a:bodyPr/>
          <a:lstStyle/>
          <a:p>
            <a:fld id="{21AEC8A2-5F97-4C7E-BA06-7EC64353ACA4}" type="slidenum">
              <a:rPr lang="fr-FR" smtClean="0"/>
              <a:t>‹N°›</a:t>
            </a:fld>
            <a:endParaRPr lang="fr-FR"/>
          </a:p>
        </p:txBody>
      </p:sp>
    </p:spTree>
    <p:extLst>
      <p:ext uri="{BB962C8B-B14F-4D97-AF65-F5344CB8AC3E}">
        <p14:creationId xmlns:p14="http://schemas.microsoft.com/office/powerpoint/2010/main" val="355004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6E777-2328-BE9D-B81C-736677980A7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592CBBF-EEB7-0789-BE5E-A2A4A9639D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7BE2A9D-5395-CFCE-8AFA-21DCDEC22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22C011D-914E-A917-49F5-FA5F65BF9855}"/>
              </a:ext>
            </a:extLst>
          </p:cNvPr>
          <p:cNvSpPr>
            <a:spLocks noGrp="1"/>
          </p:cNvSpPr>
          <p:nvPr>
            <p:ph type="dt" sz="half" idx="10"/>
          </p:nvPr>
        </p:nvSpPr>
        <p:spPr/>
        <p:txBody>
          <a:bodyPr/>
          <a:lstStyle/>
          <a:p>
            <a:fld id="{E20DE288-81EE-4919-8D00-5AB8691C0D27}" type="datetimeFigureOut">
              <a:rPr lang="fr-FR" smtClean="0"/>
              <a:t>19/08/2025</a:t>
            </a:fld>
            <a:endParaRPr lang="fr-FR"/>
          </a:p>
        </p:txBody>
      </p:sp>
      <p:sp>
        <p:nvSpPr>
          <p:cNvPr id="6" name="Espace réservé du pied de page 5">
            <a:extLst>
              <a:ext uri="{FF2B5EF4-FFF2-40B4-BE49-F238E27FC236}">
                <a16:creationId xmlns:a16="http://schemas.microsoft.com/office/drawing/2014/main" id="{E80794BA-E8F2-2E47-35B7-F8652CF889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17D2903-9978-63D2-4A25-04066547AFC1}"/>
              </a:ext>
            </a:extLst>
          </p:cNvPr>
          <p:cNvSpPr>
            <a:spLocks noGrp="1"/>
          </p:cNvSpPr>
          <p:nvPr>
            <p:ph type="sldNum" sz="quarter" idx="12"/>
          </p:nvPr>
        </p:nvSpPr>
        <p:spPr/>
        <p:txBody>
          <a:bodyPr/>
          <a:lstStyle/>
          <a:p>
            <a:fld id="{21AEC8A2-5F97-4C7E-BA06-7EC64353ACA4}" type="slidenum">
              <a:rPr lang="fr-FR" smtClean="0"/>
              <a:t>‹N°›</a:t>
            </a:fld>
            <a:endParaRPr lang="fr-FR"/>
          </a:p>
        </p:txBody>
      </p:sp>
    </p:spTree>
    <p:extLst>
      <p:ext uri="{BB962C8B-B14F-4D97-AF65-F5344CB8AC3E}">
        <p14:creationId xmlns:p14="http://schemas.microsoft.com/office/powerpoint/2010/main" val="295299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83F37-5C5B-87C1-CA57-E0558486EC0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7D8D9A4-8FCE-AC2C-4A30-30D5535CA5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8B40BDB-846C-8D4E-A5F2-DB903A54E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3B8EEAD-CF30-2E6D-A3F5-ED9C67A5A3D1}"/>
              </a:ext>
            </a:extLst>
          </p:cNvPr>
          <p:cNvSpPr>
            <a:spLocks noGrp="1"/>
          </p:cNvSpPr>
          <p:nvPr>
            <p:ph type="dt" sz="half" idx="10"/>
          </p:nvPr>
        </p:nvSpPr>
        <p:spPr/>
        <p:txBody>
          <a:bodyPr/>
          <a:lstStyle/>
          <a:p>
            <a:fld id="{E20DE288-81EE-4919-8D00-5AB8691C0D27}" type="datetimeFigureOut">
              <a:rPr lang="fr-FR" smtClean="0"/>
              <a:t>19/08/2025</a:t>
            </a:fld>
            <a:endParaRPr lang="fr-FR"/>
          </a:p>
        </p:txBody>
      </p:sp>
      <p:sp>
        <p:nvSpPr>
          <p:cNvPr id="6" name="Espace réservé du pied de page 5">
            <a:extLst>
              <a:ext uri="{FF2B5EF4-FFF2-40B4-BE49-F238E27FC236}">
                <a16:creationId xmlns:a16="http://schemas.microsoft.com/office/drawing/2014/main" id="{CB6C16CB-6F8E-06F0-D3FC-D0BE41BDAF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4F50940-A74B-6463-67DF-B815E07188EA}"/>
              </a:ext>
            </a:extLst>
          </p:cNvPr>
          <p:cNvSpPr>
            <a:spLocks noGrp="1"/>
          </p:cNvSpPr>
          <p:nvPr>
            <p:ph type="sldNum" sz="quarter" idx="12"/>
          </p:nvPr>
        </p:nvSpPr>
        <p:spPr/>
        <p:txBody>
          <a:bodyPr/>
          <a:lstStyle/>
          <a:p>
            <a:fld id="{21AEC8A2-5F97-4C7E-BA06-7EC64353ACA4}" type="slidenum">
              <a:rPr lang="fr-FR" smtClean="0"/>
              <a:t>‹N°›</a:t>
            </a:fld>
            <a:endParaRPr lang="fr-FR"/>
          </a:p>
        </p:txBody>
      </p:sp>
    </p:spTree>
    <p:extLst>
      <p:ext uri="{BB962C8B-B14F-4D97-AF65-F5344CB8AC3E}">
        <p14:creationId xmlns:p14="http://schemas.microsoft.com/office/powerpoint/2010/main" val="366836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C0CBE5A-B6AB-ED76-BC44-511AEE9B2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55AFFF8-492B-05E9-8D8C-81E9E3E747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459189-4B51-7431-FC04-538A365DD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0DE288-81EE-4919-8D00-5AB8691C0D27}" type="datetimeFigureOut">
              <a:rPr lang="fr-FR" smtClean="0"/>
              <a:t>19/08/2025</a:t>
            </a:fld>
            <a:endParaRPr lang="fr-FR"/>
          </a:p>
        </p:txBody>
      </p:sp>
      <p:sp>
        <p:nvSpPr>
          <p:cNvPr id="5" name="Espace réservé du pied de page 4">
            <a:extLst>
              <a:ext uri="{FF2B5EF4-FFF2-40B4-BE49-F238E27FC236}">
                <a16:creationId xmlns:a16="http://schemas.microsoft.com/office/drawing/2014/main" id="{8F1B510D-668F-D23C-35F8-4ACE773727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308DAF4-573C-3647-D583-113C1690C8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AEC8A2-5F97-4C7E-BA06-7EC64353ACA4}" type="slidenum">
              <a:rPr lang="fr-FR" smtClean="0"/>
              <a:t>‹N°›</a:t>
            </a:fld>
            <a:endParaRPr lang="fr-FR"/>
          </a:p>
        </p:txBody>
      </p:sp>
    </p:spTree>
    <p:extLst>
      <p:ext uri="{BB962C8B-B14F-4D97-AF65-F5344CB8AC3E}">
        <p14:creationId xmlns:p14="http://schemas.microsoft.com/office/powerpoint/2010/main" val="342890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jpe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B72A8-E361-4381-AC24-E94F178403FD}"/>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E4FEF57E-E5DF-E3D9-C6C3-79DDD07D9272}"/>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986716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5BF4D-B195-2198-A05D-0A81542A94F0}"/>
            </a:ext>
          </a:extLst>
        </p:cNvPr>
        <p:cNvGrpSpPr/>
        <p:nvPr/>
      </p:nvGrpSpPr>
      <p:grpSpPr>
        <a:xfrm>
          <a:off x="0" y="0"/>
          <a:ext cx="0" cy="0"/>
          <a:chOff x="0" y="0"/>
          <a:chExt cx="0" cy="0"/>
        </a:xfrm>
      </p:grpSpPr>
      <p:sp>
        <p:nvSpPr>
          <p:cNvPr id="140" name="CustomShape 2">
            <a:extLst>
              <a:ext uri="{FF2B5EF4-FFF2-40B4-BE49-F238E27FC236}">
                <a16:creationId xmlns:a16="http://schemas.microsoft.com/office/drawing/2014/main" id="{872FC3FB-21F0-4378-E3FA-8D7B05E9BDAE}"/>
              </a:ext>
            </a:extLst>
          </p:cNvPr>
          <p:cNvSpPr/>
          <p:nvPr/>
        </p:nvSpPr>
        <p:spPr>
          <a:xfrm>
            <a:off x="1355841" y="163129"/>
            <a:ext cx="9698988" cy="1059681"/>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ctr">
            <a:normAutofit/>
          </a:bodyPr>
          <a:lstStyle/>
          <a:p>
            <a:pPr algn="ctr" defTabSz="727189">
              <a:lnSpc>
                <a:spcPct val="90000"/>
              </a:lnSpc>
            </a:pPr>
            <a:endParaRPr lang="fr-FR" sz="3181" b="1" i="1" spc="-1" dirty="0">
              <a:solidFill>
                <a:srgbClr val="0A0096"/>
              </a:solidFill>
              <a:latin typeface="Montserrat"/>
              <a:ea typeface="DejaVu Sans"/>
              <a:cs typeface="DejaVu Sans"/>
            </a:endParaRPr>
          </a:p>
        </p:txBody>
      </p:sp>
      <p:sp>
        <p:nvSpPr>
          <p:cNvPr id="141" name="CustomShape 3">
            <a:extLst>
              <a:ext uri="{FF2B5EF4-FFF2-40B4-BE49-F238E27FC236}">
                <a16:creationId xmlns:a16="http://schemas.microsoft.com/office/drawing/2014/main" id="{EC1293A4-2A08-D638-C85C-9B875C376468}"/>
              </a:ext>
            </a:extLst>
          </p:cNvPr>
          <p:cNvSpPr/>
          <p:nvPr/>
        </p:nvSpPr>
        <p:spPr>
          <a:xfrm>
            <a:off x="3954194" y="1968153"/>
            <a:ext cx="3233673" cy="457403"/>
          </a:xfrm>
          <a:prstGeom prst="rect">
            <a:avLst/>
          </a:prstGeom>
          <a:solidFill>
            <a:srgbClr val="002060"/>
          </a:solid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pPr algn="ctr"/>
            <a:r>
              <a:rPr lang="fr-FR" sz="2000" b="1" spc="-1" dirty="0">
                <a:solidFill>
                  <a:srgbClr val="00B050"/>
                </a:solidFill>
                <a:latin typeface="Aptos Black" panose="020F0502020204030204" pitchFamily="34" charset="0"/>
                <a:ea typeface="DejaVu Sans"/>
                <a:cs typeface="DejaVu Sans"/>
              </a:rPr>
              <a:t>État des lieux</a:t>
            </a:r>
          </a:p>
        </p:txBody>
      </p:sp>
      <p:sp>
        <p:nvSpPr>
          <p:cNvPr id="143" name="CustomShape 5">
            <a:extLst>
              <a:ext uri="{FF2B5EF4-FFF2-40B4-BE49-F238E27FC236}">
                <a16:creationId xmlns:a16="http://schemas.microsoft.com/office/drawing/2014/main" id="{2C740CF5-66F1-3B83-D311-73CA2F287720}"/>
              </a:ext>
            </a:extLst>
          </p:cNvPr>
          <p:cNvSpPr/>
          <p:nvPr/>
        </p:nvSpPr>
        <p:spPr>
          <a:xfrm>
            <a:off x="8815841" y="2195684"/>
            <a:ext cx="1687079" cy="79587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lstStyle/>
          <a:p>
            <a:pPr algn="ctr" defTabSz="727189"/>
            <a:endParaRPr lang="fr-FR" sz="1432" spc="-1">
              <a:solidFill>
                <a:prstClr val="black"/>
              </a:solidFill>
              <a:latin typeface="Arial"/>
              <a:ea typeface="DejaVu Sans"/>
              <a:cs typeface="DejaVu Sans"/>
            </a:endParaRPr>
          </a:p>
          <a:p>
            <a:pPr algn="ctr" defTabSz="727189"/>
            <a:endParaRPr lang="fr-FR" sz="1432" spc="-1">
              <a:solidFill>
                <a:prstClr val="black"/>
              </a:solidFill>
              <a:latin typeface="Arial"/>
              <a:ea typeface="DejaVu Sans"/>
              <a:cs typeface="DejaVu Sans"/>
            </a:endParaRPr>
          </a:p>
        </p:txBody>
      </p:sp>
      <p:sp>
        <p:nvSpPr>
          <p:cNvPr id="144" name="CustomShape 6">
            <a:extLst>
              <a:ext uri="{FF2B5EF4-FFF2-40B4-BE49-F238E27FC236}">
                <a16:creationId xmlns:a16="http://schemas.microsoft.com/office/drawing/2014/main" id="{A086E1F4-8FE3-183B-4C53-931ACF250B45}"/>
              </a:ext>
            </a:extLst>
          </p:cNvPr>
          <p:cNvSpPr/>
          <p:nvPr/>
        </p:nvSpPr>
        <p:spPr>
          <a:xfrm>
            <a:off x="1582252" y="2884852"/>
            <a:ext cx="8896982" cy="3639675"/>
          </a:xfrm>
          <a:prstGeom prst="rect">
            <a:avLst/>
          </a:prstGeom>
          <a:solidFill>
            <a:srgbClr val="002060"/>
          </a:solid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endParaRPr lang="fr-FR" sz="1632" dirty="0">
              <a:solidFill>
                <a:srgbClr val="000000"/>
              </a:solidFill>
              <a:latin typeface="Arial" panose="020B0604020202020204" pitchFamily="34" charset="0"/>
            </a:endParaRPr>
          </a:p>
          <a:p>
            <a:r>
              <a:rPr lang="fr-FR" sz="1632" b="1" spc="-1" dirty="0">
                <a:solidFill>
                  <a:srgbClr val="FFC000"/>
                </a:solidFill>
                <a:latin typeface="Aptos Black" panose="020F0502020204030204" pitchFamily="34" charset="0"/>
                <a:ea typeface="DejaVu Sans"/>
                <a:cs typeface="DejaVu Sans"/>
              </a:rPr>
              <a:t>En interne du point de vue fédéral :</a:t>
            </a:r>
          </a:p>
          <a:p>
            <a:pPr marL="259118" indent="-259118">
              <a:lnSpc>
                <a:spcPct val="150000"/>
              </a:lnSpc>
              <a:buFont typeface="Wingdings" panose="05000000000000000000" pitchFamily="2" charset="2"/>
              <a:buChar char="q"/>
            </a:pPr>
            <a:r>
              <a:rPr lang="fr-FR" sz="1632" spc="-1" dirty="0">
                <a:solidFill>
                  <a:schemeClr val="bg1"/>
                </a:solidFill>
                <a:latin typeface="Aptos" panose="020B0004020202020204" pitchFamily="34" charset="0"/>
                <a:ea typeface="DejaVu Sans"/>
                <a:cs typeface="DejaVu Sans"/>
              </a:rPr>
              <a:t>État de lieux de la formation des dirigeants au niveau territorial réalisé en février 2025</a:t>
            </a:r>
          </a:p>
          <a:p>
            <a:pPr marL="259118" indent="-259118">
              <a:lnSpc>
                <a:spcPct val="150000"/>
              </a:lnSpc>
              <a:buFont typeface="Wingdings" panose="05000000000000000000" pitchFamily="2" charset="2"/>
              <a:buChar char="q"/>
            </a:pPr>
            <a:r>
              <a:rPr lang="fr-FR" sz="1632" spc="-1" dirty="0">
                <a:solidFill>
                  <a:schemeClr val="bg1"/>
                </a:solidFill>
                <a:latin typeface="Aptos" panose="020B0004020202020204" pitchFamily="34" charset="0"/>
                <a:ea typeface="DejaVu Sans"/>
                <a:cs typeface="DejaVu Sans"/>
              </a:rPr>
              <a:t>Les textes officiels : formation au sein de l’</a:t>
            </a:r>
            <a:r>
              <a:rPr lang="fr-FR" sz="1632" spc="-1" dirty="0" err="1">
                <a:solidFill>
                  <a:schemeClr val="bg1"/>
                </a:solidFill>
                <a:latin typeface="Aptos" panose="020B0004020202020204" pitchFamily="34" charset="0"/>
                <a:ea typeface="DejaVu Sans"/>
                <a:cs typeface="DejaVu Sans"/>
              </a:rPr>
              <a:t>IRFEJJ</a:t>
            </a:r>
            <a:endParaRPr lang="fr-FR" sz="1632" spc="-1" dirty="0">
              <a:solidFill>
                <a:schemeClr val="bg1"/>
              </a:solidFill>
              <a:latin typeface="Aptos" panose="020B0004020202020204" pitchFamily="34" charset="0"/>
              <a:ea typeface="DejaVu Sans"/>
              <a:cs typeface="DejaVu Sans"/>
            </a:endParaRPr>
          </a:p>
          <a:p>
            <a:pPr marL="259118" indent="-259118">
              <a:lnSpc>
                <a:spcPct val="150000"/>
              </a:lnSpc>
              <a:buFont typeface="Wingdings" panose="05000000000000000000" pitchFamily="2" charset="2"/>
              <a:buChar char="q"/>
            </a:pPr>
            <a:r>
              <a:rPr lang="fr-FR" sz="1632" spc="-1" dirty="0">
                <a:solidFill>
                  <a:schemeClr val="bg1"/>
                </a:solidFill>
                <a:latin typeface="Aptos" panose="020B0004020202020204" pitchFamily="34" charset="0"/>
                <a:ea typeface="DejaVu Sans"/>
                <a:cs typeface="DejaVu Sans"/>
              </a:rPr>
              <a:t>L’Ambition 3,  les résultats clés attendus</a:t>
            </a:r>
          </a:p>
          <a:p>
            <a:pPr marL="259118" indent="-259118">
              <a:lnSpc>
                <a:spcPct val="150000"/>
              </a:lnSpc>
              <a:buFont typeface="Wingdings" panose="05000000000000000000" pitchFamily="2" charset="2"/>
              <a:buChar char="q"/>
            </a:pPr>
            <a:r>
              <a:rPr lang="fr-FR" sz="1632" spc="-1" dirty="0">
                <a:solidFill>
                  <a:schemeClr val="bg1"/>
                </a:solidFill>
                <a:latin typeface="Aptos" panose="020B0004020202020204" pitchFamily="34" charset="0"/>
                <a:ea typeface="DejaVu Sans"/>
                <a:cs typeface="DejaVu Sans"/>
              </a:rPr>
              <a:t>Les initiatives mises en place</a:t>
            </a:r>
          </a:p>
          <a:p>
            <a:endParaRPr lang="fr-FR" sz="1632" b="1" spc="-1" dirty="0">
              <a:solidFill>
                <a:srgbClr val="FF0000"/>
              </a:solidFill>
              <a:latin typeface="Aptos Black" panose="020F0502020204030204" pitchFamily="34" charset="0"/>
              <a:ea typeface="DejaVu Sans"/>
              <a:cs typeface="DejaVu Sans"/>
            </a:endParaRPr>
          </a:p>
          <a:p>
            <a:r>
              <a:rPr lang="fr-FR" sz="1632" b="1" spc="-1" dirty="0">
                <a:solidFill>
                  <a:srgbClr val="FFC000"/>
                </a:solidFill>
                <a:latin typeface="Aptos Black" panose="020F0502020204030204" pitchFamily="34" charset="0"/>
                <a:ea typeface="DejaVu Sans"/>
                <a:cs typeface="DejaVu Sans"/>
              </a:rPr>
              <a:t>En externe du point de vue ligue : Étude du besoin et de la faisabilité</a:t>
            </a:r>
          </a:p>
          <a:p>
            <a:pPr marL="259118" indent="-259118">
              <a:lnSpc>
                <a:spcPct val="150000"/>
              </a:lnSpc>
              <a:buFont typeface="Wingdings" panose="05000000000000000000" pitchFamily="2" charset="2"/>
              <a:buChar char="q"/>
            </a:pPr>
            <a:r>
              <a:rPr lang="fr-FR" sz="1632" spc="-1" dirty="0">
                <a:solidFill>
                  <a:schemeClr val="bg1"/>
                </a:solidFill>
                <a:latin typeface="Aptos" panose="020B0004020202020204" pitchFamily="34" charset="0"/>
                <a:ea typeface="DejaVu Sans"/>
                <a:cs typeface="DejaVu Sans"/>
              </a:rPr>
              <a:t>Travailler sur un questionnaire pour identifier les besoins sur le terrain</a:t>
            </a:r>
          </a:p>
          <a:p>
            <a:pPr marL="259118" indent="-259118">
              <a:lnSpc>
                <a:spcPct val="150000"/>
              </a:lnSpc>
              <a:buFont typeface="Wingdings" panose="05000000000000000000" pitchFamily="2" charset="2"/>
              <a:buChar char="q"/>
            </a:pPr>
            <a:r>
              <a:rPr lang="fr-FR" sz="1632" spc="-1" dirty="0">
                <a:solidFill>
                  <a:schemeClr val="bg1"/>
                </a:solidFill>
                <a:latin typeface="Aptos" panose="020B0004020202020204" pitchFamily="34" charset="0"/>
                <a:ea typeface="DejaVu Sans"/>
                <a:cs typeface="DejaVu Sans"/>
              </a:rPr>
              <a:t>Penser la structuration territoriale de la formation</a:t>
            </a:r>
          </a:p>
          <a:p>
            <a:pPr marL="259118" indent="-259118">
              <a:lnSpc>
                <a:spcPct val="150000"/>
              </a:lnSpc>
              <a:buFont typeface="Wingdings" panose="05000000000000000000" pitchFamily="2" charset="2"/>
              <a:buChar char="q"/>
            </a:pPr>
            <a:r>
              <a:rPr lang="fr-FR" sz="1632" spc="-1" dirty="0">
                <a:solidFill>
                  <a:schemeClr val="bg1"/>
                </a:solidFill>
                <a:latin typeface="Aptos" panose="020B0004020202020204" pitchFamily="34" charset="0"/>
                <a:ea typeface="DejaVu Sans"/>
                <a:cs typeface="DejaVu Sans"/>
              </a:rPr>
              <a:t>Penser l’opérationnalisation</a:t>
            </a:r>
          </a:p>
          <a:p>
            <a:endParaRPr lang="fr-FR" sz="1632" b="1" spc="-1" dirty="0">
              <a:solidFill>
                <a:srgbClr val="FF0000"/>
              </a:solidFill>
              <a:latin typeface="Aptos Black" panose="020F0502020204030204" pitchFamily="34" charset="0"/>
              <a:ea typeface="DejaVu Sans"/>
              <a:cs typeface="DejaVu Sans"/>
            </a:endParaRPr>
          </a:p>
          <a:p>
            <a:endParaRPr lang="fr-FR" sz="1632" b="1" spc="-1" dirty="0">
              <a:solidFill>
                <a:srgbClr val="FF0000"/>
              </a:solidFill>
              <a:latin typeface="Aptos Black" panose="020F0502020204030204" pitchFamily="34" charset="0"/>
              <a:ea typeface="DejaVu Sans"/>
              <a:cs typeface="DejaVu Sans"/>
            </a:endParaRPr>
          </a:p>
          <a:p>
            <a:endParaRPr lang="fr-FR" sz="1632" b="1" spc="-1" dirty="0">
              <a:solidFill>
                <a:srgbClr val="FF0000"/>
              </a:solidFill>
              <a:latin typeface="Aptos Black" panose="020F0502020204030204" pitchFamily="34" charset="0"/>
              <a:ea typeface="DejaVu Sans"/>
              <a:cs typeface="DejaVu Sans"/>
            </a:endParaRPr>
          </a:p>
          <a:p>
            <a:endParaRPr lang="fr-FR" sz="1632" b="1" spc="-1" dirty="0">
              <a:solidFill>
                <a:srgbClr val="FF0000"/>
              </a:solidFill>
              <a:latin typeface="Aptos Black" panose="020F0502020204030204" pitchFamily="34" charset="0"/>
              <a:ea typeface="DejaVu Sans"/>
              <a:cs typeface="DejaVu Sans"/>
            </a:endParaRPr>
          </a:p>
          <a:p>
            <a:endParaRPr lang="fr-FR" sz="1632" b="1" spc="-1" dirty="0">
              <a:solidFill>
                <a:srgbClr val="FF0000"/>
              </a:solidFill>
              <a:latin typeface="Aptos Black" panose="020F0502020204030204" pitchFamily="34" charset="0"/>
              <a:ea typeface="DejaVu Sans"/>
              <a:cs typeface="DejaVu Sans"/>
            </a:endParaRPr>
          </a:p>
        </p:txBody>
      </p:sp>
      <p:sp>
        <p:nvSpPr>
          <p:cNvPr id="146" name="CustomShape 8">
            <a:extLst>
              <a:ext uri="{FF2B5EF4-FFF2-40B4-BE49-F238E27FC236}">
                <a16:creationId xmlns:a16="http://schemas.microsoft.com/office/drawing/2014/main" id="{24A0232C-CA59-B049-25EB-B443F47AC519}"/>
              </a:ext>
            </a:extLst>
          </p:cNvPr>
          <p:cNvSpPr/>
          <p:nvPr/>
        </p:nvSpPr>
        <p:spPr>
          <a:xfrm>
            <a:off x="3874797" y="5373582"/>
            <a:ext cx="1900124" cy="834934"/>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Arial"/>
              <a:ea typeface="DejaVu Sans"/>
              <a:cs typeface="DejaVu Sans"/>
            </a:endParaRPr>
          </a:p>
        </p:txBody>
      </p:sp>
      <p:sp>
        <p:nvSpPr>
          <p:cNvPr id="147" name="CustomShape 9">
            <a:extLst>
              <a:ext uri="{FF2B5EF4-FFF2-40B4-BE49-F238E27FC236}">
                <a16:creationId xmlns:a16="http://schemas.microsoft.com/office/drawing/2014/main" id="{6A59FA6A-626C-3401-4736-D9B47C84FA2D}"/>
              </a:ext>
            </a:extLst>
          </p:cNvPr>
          <p:cNvSpPr/>
          <p:nvPr/>
        </p:nvSpPr>
        <p:spPr>
          <a:xfrm>
            <a:off x="8816086" y="3856209"/>
            <a:ext cx="1900801" cy="336824"/>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Arial"/>
              <a:ea typeface="DejaVu Sans"/>
              <a:cs typeface="DejaVu Sans"/>
            </a:endParaRPr>
          </a:p>
        </p:txBody>
      </p:sp>
      <p:sp>
        <p:nvSpPr>
          <p:cNvPr id="148" name="CustomShape 10">
            <a:extLst>
              <a:ext uri="{FF2B5EF4-FFF2-40B4-BE49-F238E27FC236}">
                <a16:creationId xmlns:a16="http://schemas.microsoft.com/office/drawing/2014/main" id="{F385BACC-00F1-2B7C-08F4-D8AE27A9B706}"/>
              </a:ext>
            </a:extLst>
          </p:cNvPr>
          <p:cNvSpPr/>
          <p:nvPr/>
        </p:nvSpPr>
        <p:spPr>
          <a:xfrm>
            <a:off x="8814437" y="5371711"/>
            <a:ext cx="1897337" cy="558940"/>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srgbClr val="E6332A"/>
              </a:solidFill>
              <a:latin typeface="Barlow"/>
              <a:ea typeface="DejaVu Sans"/>
              <a:cs typeface="DejaVu Sans"/>
            </a:endParaRPr>
          </a:p>
        </p:txBody>
      </p:sp>
      <p:sp>
        <p:nvSpPr>
          <p:cNvPr id="151" name="CustomShape 13">
            <a:extLst>
              <a:ext uri="{FF2B5EF4-FFF2-40B4-BE49-F238E27FC236}">
                <a16:creationId xmlns:a16="http://schemas.microsoft.com/office/drawing/2014/main" id="{46726D2F-FED5-5FB6-9DF2-452BBC72993D}"/>
              </a:ext>
            </a:extLst>
          </p:cNvPr>
          <p:cNvSpPr/>
          <p:nvPr/>
        </p:nvSpPr>
        <p:spPr>
          <a:xfrm>
            <a:off x="6207703" y="4501839"/>
            <a:ext cx="1892253" cy="521319"/>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2" name="CustomShape 14">
            <a:extLst>
              <a:ext uri="{FF2B5EF4-FFF2-40B4-BE49-F238E27FC236}">
                <a16:creationId xmlns:a16="http://schemas.microsoft.com/office/drawing/2014/main" id="{7F5A1D37-A952-2976-60E1-D20969F8835E}"/>
              </a:ext>
            </a:extLst>
          </p:cNvPr>
          <p:cNvSpPr/>
          <p:nvPr/>
        </p:nvSpPr>
        <p:spPr>
          <a:xfrm>
            <a:off x="5876581" y="6048129"/>
            <a:ext cx="2482561" cy="360147"/>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3" name="CustomShape 15">
            <a:extLst>
              <a:ext uri="{FF2B5EF4-FFF2-40B4-BE49-F238E27FC236}">
                <a16:creationId xmlns:a16="http://schemas.microsoft.com/office/drawing/2014/main" id="{F9B385BC-3E26-9724-FB62-B79C9AD52AC4}"/>
              </a:ext>
            </a:extLst>
          </p:cNvPr>
          <p:cNvSpPr/>
          <p:nvPr/>
        </p:nvSpPr>
        <p:spPr>
          <a:xfrm>
            <a:off x="1712767" y="5373008"/>
            <a:ext cx="1892253" cy="50529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6" name="CustomShape 18">
            <a:extLst>
              <a:ext uri="{FF2B5EF4-FFF2-40B4-BE49-F238E27FC236}">
                <a16:creationId xmlns:a16="http://schemas.microsoft.com/office/drawing/2014/main" id="{1D2BB49E-58D4-E727-014E-D82138B64499}"/>
              </a:ext>
            </a:extLst>
          </p:cNvPr>
          <p:cNvSpPr/>
          <p:nvPr/>
        </p:nvSpPr>
        <p:spPr>
          <a:xfrm>
            <a:off x="9300944" y="2396266"/>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4</a:t>
            </a:r>
            <a:endParaRPr lang="fr-FR" sz="1432" spc="-1" dirty="0">
              <a:solidFill>
                <a:prstClr val="black"/>
              </a:solidFill>
              <a:latin typeface="Barlow"/>
              <a:ea typeface="DejaVu Sans"/>
              <a:cs typeface="DejaVu Sans"/>
            </a:endParaRPr>
          </a:p>
        </p:txBody>
      </p:sp>
      <p:sp>
        <p:nvSpPr>
          <p:cNvPr id="160" name="CustomShape 22">
            <a:extLst>
              <a:ext uri="{FF2B5EF4-FFF2-40B4-BE49-F238E27FC236}">
                <a16:creationId xmlns:a16="http://schemas.microsoft.com/office/drawing/2014/main" id="{B959A5DF-5B05-16C4-E12A-DF9DDF367752}"/>
              </a:ext>
            </a:extLst>
          </p:cNvPr>
          <p:cNvSpPr/>
          <p:nvPr/>
        </p:nvSpPr>
        <p:spPr>
          <a:xfrm>
            <a:off x="4557170" y="2377299"/>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sp>
        <p:nvSpPr>
          <p:cNvPr id="166" name="CustomShape 28">
            <a:extLst>
              <a:ext uri="{FF2B5EF4-FFF2-40B4-BE49-F238E27FC236}">
                <a16:creationId xmlns:a16="http://schemas.microsoft.com/office/drawing/2014/main" id="{37F17331-2D45-41A9-93B0-0346C9678346}"/>
              </a:ext>
            </a:extLst>
          </p:cNvPr>
          <p:cNvSpPr/>
          <p:nvPr/>
        </p:nvSpPr>
        <p:spPr>
          <a:xfrm>
            <a:off x="4859952" y="-798449"/>
            <a:ext cx="427138"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lstStyle/>
          <a:p>
            <a:pPr defTabSz="727189"/>
            <a:r>
              <a:rPr lang="fr-FR" sz="1432" spc="-1">
                <a:solidFill>
                  <a:srgbClr val="FFFFFF"/>
                </a:solidFill>
                <a:latin typeface="Calibri"/>
                <a:ea typeface="DejaVu Sans"/>
                <a:cs typeface="DejaVu Sans"/>
              </a:rPr>
              <a:t>12</a:t>
            </a:r>
            <a:endParaRPr lang="fr-FR" sz="1432" spc="-1">
              <a:solidFill>
                <a:prstClr val="black"/>
              </a:solidFill>
              <a:latin typeface="Arial"/>
              <a:ea typeface="DejaVu Sans"/>
              <a:cs typeface="DejaVu Sans"/>
            </a:endParaRPr>
          </a:p>
        </p:txBody>
      </p:sp>
      <p:sp>
        <p:nvSpPr>
          <p:cNvPr id="168" name="CustomShape 30">
            <a:extLst>
              <a:ext uri="{FF2B5EF4-FFF2-40B4-BE49-F238E27FC236}">
                <a16:creationId xmlns:a16="http://schemas.microsoft.com/office/drawing/2014/main" id="{8961A55F-174D-5730-20FC-02834E0F0D5A}"/>
              </a:ext>
            </a:extLst>
          </p:cNvPr>
          <p:cNvSpPr/>
          <p:nvPr/>
        </p:nvSpPr>
        <p:spPr>
          <a:xfrm>
            <a:off x="6999743" y="2387125"/>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sp>
        <p:nvSpPr>
          <p:cNvPr id="170" name="CustomShape 32">
            <a:extLst>
              <a:ext uri="{FF2B5EF4-FFF2-40B4-BE49-F238E27FC236}">
                <a16:creationId xmlns:a16="http://schemas.microsoft.com/office/drawing/2014/main" id="{F148D0EC-0604-CC12-090E-297140FCC574}"/>
              </a:ext>
            </a:extLst>
          </p:cNvPr>
          <p:cNvSpPr/>
          <p:nvPr/>
        </p:nvSpPr>
        <p:spPr>
          <a:xfrm>
            <a:off x="4598426" y="3947830"/>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sp>
        <p:nvSpPr>
          <p:cNvPr id="172" name="CustomShape 34">
            <a:extLst>
              <a:ext uri="{FF2B5EF4-FFF2-40B4-BE49-F238E27FC236}">
                <a16:creationId xmlns:a16="http://schemas.microsoft.com/office/drawing/2014/main" id="{2292DD74-162D-EFBF-06AD-73EA46A6C28A}"/>
              </a:ext>
            </a:extLst>
          </p:cNvPr>
          <p:cNvSpPr/>
          <p:nvPr/>
        </p:nvSpPr>
        <p:spPr>
          <a:xfrm>
            <a:off x="7002749" y="3959626"/>
            <a:ext cx="462351"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pic>
        <p:nvPicPr>
          <p:cNvPr id="3" name="Picture 2">
            <a:extLst>
              <a:ext uri="{FF2B5EF4-FFF2-40B4-BE49-F238E27FC236}">
                <a16:creationId xmlns:a16="http://schemas.microsoft.com/office/drawing/2014/main" id="{7D6CF99A-07CF-34EF-66F5-CA7A88AC7912}"/>
              </a:ext>
            </a:extLst>
          </p:cNvPr>
          <p:cNvPicPr>
            <a:picLocks noChangeAspect="1"/>
          </p:cNvPicPr>
          <p:nvPr/>
        </p:nvPicPr>
        <p:blipFill>
          <a:blip r:embed="rId3"/>
          <a:stretch>
            <a:fillRect/>
          </a:stretch>
        </p:blipFill>
        <p:spPr>
          <a:xfrm>
            <a:off x="1263001" y="308479"/>
            <a:ext cx="1449795" cy="727113"/>
          </a:xfrm>
          <a:prstGeom prst="rect">
            <a:avLst/>
          </a:prstGeom>
        </p:spPr>
      </p:pic>
      <p:sp>
        <p:nvSpPr>
          <p:cNvPr id="2" name="ZoneTexte 1">
            <a:extLst>
              <a:ext uri="{FF2B5EF4-FFF2-40B4-BE49-F238E27FC236}">
                <a16:creationId xmlns:a16="http://schemas.microsoft.com/office/drawing/2014/main" id="{3786886D-F36B-596D-DE1E-50DE1FB3D089}"/>
              </a:ext>
            </a:extLst>
          </p:cNvPr>
          <p:cNvSpPr txBox="1"/>
          <p:nvPr/>
        </p:nvSpPr>
        <p:spPr>
          <a:xfrm>
            <a:off x="1712767" y="1137346"/>
            <a:ext cx="8766467" cy="371512"/>
          </a:xfrm>
          <a:prstGeom prst="rect">
            <a:avLst/>
          </a:prstGeom>
          <a:solidFill>
            <a:srgbClr val="002060"/>
          </a:solidFill>
        </p:spPr>
        <p:txBody>
          <a:bodyPr wrap="square" rtlCol="0">
            <a:spAutoFit/>
          </a:bodyPr>
          <a:lstStyle/>
          <a:p>
            <a:pPr algn="ctr"/>
            <a:r>
              <a:rPr lang="fr-FR" sz="1814" b="1" spc="-1" dirty="0">
                <a:solidFill>
                  <a:schemeClr val="bg1"/>
                </a:solidFill>
                <a:latin typeface="Aptos" panose="020B0004020202020204" pitchFamily="34" charset="0"/>
                <a:ea typeface="DejaVu Sans"/>
                <a:cs typeface="DejaVu Sans"/>
              </a:rPr>
              <a:t>Éléments de contexte dans lesquels s’inscrit la Réalisation du Plan de Formation</a:t>
            </a:r>
            <a:endParaRPr lang="fr-FR" sz="1632" b="1" dirty="0">
              <a:solidFill>
                <a:schemeClr val="bg1"/>
              </a:solidFill>
              <a:latin typeface="Aptos" panose="020B0004020202020204" pitchFamily="34" charset="0"/>
            </a:endParaRPr>
          </a:p>
        </p:txBody>
      </p:sp>
      <p:sp>
        <p:nvSpPr>
          <p:cNvPr id="5" name="CustomShape 16">
            <a:extLst>
              <a:ext uri="{FF2B5EF4-FFF2-40B4-BE49-F238E27FC236}">
                <a16:creationId xmlns:a16="http://schemas.microsoft.com/office/drawing/2014/main" id="{EFA9F080-CAD7-927E-1E55-F5EB3667332B}"/>
              </a:ext>
            </a:extLst>
          </p:cNvPr>
          <p:cNvSpPr/>
          <p:nvPr/>
        </p:nvSpPr>
        <p:spPr>
          <a:xfrm>
            <a:off x="7665778" y="515021"/>
            <a:ext cx="546040"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814" b="1" spc="-1" dirty="0">
                <a:latin typeface="Barlow"/>
                <a:ea typeface="DejaVu Sans"/>
                <a:cs typeface="DejaVu Sans"/>
              </a:rPr>
              <a:t> </a:t>
            </a:r>
          </a:p>
        </p:txBody>
      </p:sp>
    </p:spTree>
    <p:extLst>
      <p:ext uri="{BB962C8B-B14F-4D97-AF65-F5344CB8AC3E}">
        <p14:creationId xmlns:p14="http://schemas.microsoft.com/office/powerpoint/2010/main" val="262094841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D6302-8A0A-FFC2-9123-20320F93A160}"/>
            </a:ext>
          </a:extLst>
        </p:cNvPr>
        <p:cNvGrpSpPr/>
        <p:nvPr/>
      </p:nvGrpSpPr>
      <p:grpSpPr>
        <a:xfrm>
          <a:off x="0" y="0"/>
          <a:ext cx="0" cy="0"/>
          <a:chOff x="0" y="0"/>
          <a:chExt cx="0" cy="0"/>
        </a:xfrm>
      </p:grpSpPr>
      <p:sp>
        <p:nvSpPr>
          <p:cNvPr id="140" name="CustomShape 2">
            <a:extLst>
              <a:ext uri="{FF2B5EF4-FFF2-40B4-BE49-F238E27FC236}">
                <a16:creationId xmlns:a16="http://schemas.microsoft.com/office/drawing/2014/main" id="{DFEA4966-8C48-2ABB-5F5F-48DFD2E1BF4E}"/>
              </a:ext>
            </a:extLst>
          </p:cNvPr>
          <p:cNvSpPr/>
          <p:nvPr/>
        </p:nvSpPr>
        <p:spPr>
          <a:xfrm>
            <a:off x="1355841" y="163129"/>
            <a:ext cx="9698988" cy="1059681"/>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ctr">
            <a:normAutofit/>
          </a:bodyPr>
          <a:lstStyle/>
          <a:p>
            <a:pPr algn="ctr" defTabSz="727189">
              <a:lnSpc>
                <a:spcPct val="90000"/>
              </a:lnSpc>
            </a:pPr>
            <a:endParaRPr lang="fr-FR" sz="3181" b="1" i="1" spc="-1" dirty="0">
              <a:solidFill>
                <a:srgbClr val="0A0096"/>
              </a:solidFill>
              <a:latin typeface="Montserrat"/>
              <a:ea typeface="DejaVu Sans"/>
              <a:cs typeface="DejaVu Sans"/>
            </a:endParaRPr>
          </a:p>
        </p:txBody>
      </p:sp>
      <p:sp>
        <p:nvSpPr>
          <p:cNvPr id="143" name="CustomShape 5">
            <a:extLst>
              <a:ext uri="{FF2B5EF4-FFF2-40B4-BE49-F238E27FC236}">
                <a16:creationId xmlns:a16="http://schemas.microsoft.com/office/drawing/2014/main" id="{3BAD8272-21EA-D025-06FA-5E3F975B1099}"/>
              </a:ext>
            </a:extLst>
          </p:cNvPr>
          <p:cNvSpPr/>
          <p:nvPr/>
        </p:nvSpPr>
        <p:spPr>
          <a:xfrm>
            <a:off x="8862669" y="2194773"/>
            <a:ext cx="1687079" cy="79587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lstStyle/>
          <a:p>
            <a:pPr algn="ctr" defTabSz="727189"/>
            <a:endParaRPr lang="fr-FR" sz="1432" spc="-1">
              <a:solidFill>
                <a:prstClr val="black"/>
              </a:solidFill>
              <a:latin typeface="Arial"/>
              <a:ea typeface="DejaVu Sans"/>
              <a:cs typeface="DejaVu Sans"/>
            </a:endParaRPr>
          </a:p>
          <a:p>
            <a:pPr algn="ctr" defTabSz="727189"/>
            <a:endParaRPr lang="fr-FR" sz="1432" spc="-1">
              <a:solidFill>
                <a:prstClr val="black"/>
              </a:solidFill>
              <a:latin typeface="Arial"/>
              <a:ea typeface="DejaVu Sans"/>
              <a:cs typeface="DejaVu Sans"/>
            </a:endParaRPr>
          </a:p>
        </p:txBody>
      </p:sp>
      <p:sp>
        <p:nvSpPr>
          <p:cNvPr id="144" name="CustomShape 6">
            <a:extLst>
              <a:ext uri="{FF2B5EF4-FFF2-40B4-BE49-F238E27FC236}">
                <a16:creationId xmlns:a16="http://schemas.microsoft.com/office/drawing/2014/main" id="{C2D6975B-9F48-29A8-3575-B1A5A5A003B5}"/>
              </a:ext>
            </a:extLst>
          </p:cNvPr>
          <p:cNvSpPr/>
          <p:nvPr/>
        </p:nvSpPr>
        <p:spPr>
          <a:xfrm>
            <a:off x="1603841" y="2755251"/>
            <a:ext cx="8896982" cy="3639675"/>
          </a:xfrm>
          <a:prstGeom prst="rect">
            <a:avLst/>
          </a:prstGeom>
          <a:solidFill>
            <a:srgbClr val="002060"/>
          </a:solid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endParaRPr lang="fr-FR" sz="1632" dirty="0">
              <a:solidFill>
                <a:srgbClr val="000000"/>
              </a:solidFill>
              <a:latin typeface="Arial" panose="020B0604020202020204" pitchFamily="34" charset="0"/>
            </a:endParaRPr>
          </a:p>
          <a:p>
            <a:r>
              <a:rPr lang="fr-FR" sz="1632" b="1" spc="-1" dirty="0">
                <a:solidFill>
                  <a:srgbClr val="FFC000"/>
                </a:solidFill>
                <a:latin typeface="Aptos Black" panose="020F0502020204030204" pitchFamily="34" charset="0"/>
                <a:ea typeface="DejaVu Sans"/>
                <a:cs typeface="DejaVu Sans"/>
              </a:rPr>
              <a:t>Nouveaux Comités départementaux élus en 2024</a:t>
            </a:r>
          </a:p>
          <a:p>
            <a:pPr marL="259118" indent="-259118">
              <a:lnSpc>
                <a:spcPct val="150000"/>
              </a:lnSpc>
              <a:buFont typeface="Wingdings" panose="05000000000000000000" pitchFamily="2" charset="2"/>
              <a:buChar char="q"/>
            </a:pPr>
            <a:r>
              <a:rPr lang="fr-FR" sz="1632" b="1" spc="-1" dirty="0">
                <a:solidFill>
                  <a:srgbClr val="92D050"/>
                </a:solidFill>
                <a:latin typeface="Aptos" panose="020B0004020202020204" pitchFamily="34" charset="0"/>
                <a:ea typeface="DejaVu Sans"/>
                <a:cs typeface="DejaVu Sans"/>
              </a:rPr>
              <a:t>42 nouveaux Présidents et CD élus en 2024</a:t>
            </a:r>
          </a:p>
          <a:p>
            <a:endParaRPr lang="fr-FR" sz="1632" b="1" spc="-1" dirty="0">
              <a:solidFill>
                <a:srgbClr val="FF0000"/>
              </a:solidFill>
              <a:latin typeface="Aptos Black" panose="020F0502020204030204" pitchFamily="34" charset="0"/>
              <a:ea typeface="DejaVu Sans"/>
              <a:cs typeface="DejaVu Sans"/>
            </a:endParaRPr>
          </a:p>
          <a:p>
            <a:r>
              <a:rPr lang="fr-FR" sz="1632" b="1" spc="-1" dirty="0">
                <a:solidFill>
                  <a:srgbClr val="FFC000"/>
                </a:solidFill>
                <a:latin typeface="Aptos Black" panose="020F0502020204030204" pitchFamily="34" charset="0"/>
                <a:ea typeface="DejaVu Sans"/>
                <a:cs typeface="DejaVu Sans"/>
              </a:rPr>
              <a:t>Formation nouveaux élus Paris juin 2024</a:t>
            </a:r>
          </a:p>
          <a:p>
            <a:pPr marL="259118" indent="-259118">
              <a:lnSpc>
                <a:spcPct val="150000"/>
              </a:lnSpc>
              <a:buFont typeface="Wingdings" panose="05000000000000000000" pitchFamily="2" charset="2"/>
              <a:buChar char="q"/>
            </a:pPr>
            <a:r>
              <a:rPr lang="fr-FR" sz="1632" spc="-1" dirty="0">
                <a:solidFill>
                  <a:schemeClr val="bg1"/>
                </a:solidFill>
                <a:latin typeface="Aptos" panose="020B0004020202020204" pitchFamily="34" charset="0"/>
                <a:ea typeface="DejaVu Sans"/>
                <a:cs typeface="DejaVu Sans"/>
              </a:rPr>
              <a:t>11 nouveaux présidents</a:t>
            </a:r>
          </a:p>
          <a:p>
            <a:r>
              <a:rPr lang="fr-FR" sz="1632" b="1" spc="-1" dirty="0">
                <a:solidFill>
                  <a:srgbClr val="FFC000"/>
                </a:solidFill>
                <a:latin typeface="Aptos Black" panose="020F0502020204030204" pitchFamily="34" charset="0"/>
              </a:rPr>
              <a:t>Formation nouveaux élus SOUSTONS Juillet 2024</a:t>
            </a:r>
          </a:p>
          <a:p>
            <a:pPr marL="259118" indent="-259118">
              <a:lnSpc>
                <a:spcPct val="150000"/>
              </a:lnSpc>
              <a:buFont typeface="Wingdings" panose="05000000000000000000" pitchFamily="2" charset="2"/>
              <a:buChar char="q"/>
            </a:pPr>
            <a:r>
              <a:rPr lang="fr-FR" sz="1632" spc="-1" dirty="0">
                <a:solidFill>
                  <a:schemeClr val="bg1"/>
                </a:solidFill>
                <a:latin typeface="Aptos" panose="020B0004020202020204" pitchFamily="34" charset="0"/>
                <a:ea typeface="DejaVu Sans"/>
                <a:cs typeface="DejaVu Sans"/>
              </a:rPr>
              <a:t>6 nouveaux  présidents et 8 nouveaux CD</a:t>
            </a:r>
          </a:p>
          <a:p>
            <a:pPr>
              <a:lnSpc>
                <a:spcPct val="150000"/>
              </a:lnSpc>
            </a:pPr>
            <a:r>
              <a:rPr lang="fr-FR" sz="1632" b="1" spc="-1" dirty="0">
                <a:solidFill>
                  <a:srgbClr val="FFC000"/>
                </a:solidFill>
                <a:latin typeface="Aptos Black" panose="020F0502020204030204" pitchFamily="34" charset="0"/>
              </a:rPr>
              <a:t>Formation nouveaux élus Paris 9/10 juillet 2025</a:t>
            </a:r>
          </a:p>
          <a:p>
            <a:pPr marL="259118" indent="-259118">
              <a:lnSpc>
                <a:spcPct val="150000"/>
              </a:lnSpc>
              <a:buFont typeface="Wingdings" panose="05000000000000000000" pitchFamily="2" charset="2"/>
              <a:buChar char="q"/>
            </a:pPr>
            <a:r>
              <a:rPr lang="fr-FR" sz="1632" spc="-1" dirty="0">
                <a:solidFill>
                  <a:schemeClr val="bg1"/>
                </a:solidFill>
                <a:latin typeface="Aptos" panose="020B0004020202020204" pitchFamily="34" charset="0"/>
              </a:rPr>
              <a:t>7nouveaux présidents et 6 nouveaux CD</a:t>
            </a:r>
          </a:p>
          <a:p>
            <a:endParaRPr lang="fr-FR" sz="1632" b="1" spc="-1" dirty="0">
              <a:solidFill>
                <a:srgbClr val="FF0000"/>
              </a:solidFill>
              <a:latin typeface="Aptos Black" panose="020F0502020204030204" pitchFamily="34" charset="0"/>
              <a:ea typeface="DejaVu Sans"/>
              <a:cs typeface="DejaVu Sans"/>
            </a:endParaRPr>
          </a:p>
          <a:p>
            <a:endParaRPr lang="fr-FR" sz="1632" b="1" spc="-1" dirty="0">
              <a:solidFill>
                <a:srgbClr val="FF0000"/>
              </a:solidFill>
              <a:latin typeface="Aptos Black" panose="020F0502020204030204" pitchFamily="34" charset="0"/>
              <a:ea typeface="DejaVu Sans"/>
              <a:cs typeface="DejaVu Sans"/>
            </a:endParaRPr>
          </a:p>
          <a:p>
            <a:endParaRPr lang="fr-FR" sz="1632" b="1" spc="-1" dirty="0">
              <a:solidFill>
                <a:srgbClr val="FF0000"/>
              </a:solidFill>
              <a:latin typeface="Aptos Black" panose="020F0502020204030204" pitchFamily="34" charset="0"/>
              <a:ea typeface="DejaVu Sans"/>
              <a:cs typeface="DejaVu Sans"/>
            </a:endParaRPr>
          </a:p>
          <a:p>
            <a:endParaRPr lang="fr-FR" sz="1632" b="1" spc="-1" dirty="0">
              <a:solidFill>
                <a:srgbClr val="FF0000"/>
              </a:solidFill>
              <a:latin typeface="Aptos Black" panose="020F0502020204030204" pitchFamily="34" charset="0"/>
              <a:ea typeface="DejaVu Sans"/>
              <a:cs typeface="DejaVu Sans"/>
            </a:endParaRPr>
          </a:p>
          <a:p>
            <a:endParaRPr lang="fr-FR" sz="1632" b="1" spc="-1" dirty="0">
              <a:solidFill>
                <a:srgbClr val="FF0000"/>
              </a:solidFill>
              <a:latin typeface="Aptos Black" panose="020F0502020204030204" pitchFamily="34" charset="0"/>
              <a:ea typeface="DejaVu Sans"/>
              <a:cs typeface="DejaVu Sans"/>
            </a:endParaRPr>
          </a:p>
        </p:txBody>
      </p:sp>
      <p:sp>
        <p:nvSpPr>
          <p:cNvPr id="146" name="CustomShape 8">
            <a:extLst>
              <a:ext uri="{FF2B5EF4-FFF2-40B4-BE49-F238E27FC236}">
                <a16:creationId xmlns:a16="http://schemas.microsoft.com/office/drawing/2014/main" id="{752F9509-D6C3-84E9-C868-3626F181F5B5}"/>
              </a:ext>
            </a:extLst>
          </p:cNvPr>
          <p:cNvSpPr/>
          <p:nvPr/>
        </p:nvSpPr>
        <p:spPr>
          <a:xfrm>
            <a:off x="3874797" y="5373582"/>
            <a:ext cx="1900124" cy="834934"/>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Arial"/>
              <a:ea typeface="DejaVu Sans"/>
              <a:cs typeface="DejaVu Sans"/>
            </a:endParaRPr>
          </a:p>
        </p:txBody>
      </p:sp>
      <p:sp>
        <p:nvSpPr>
          <p:cNvPr id="147" name="CustomShape 9">
            <a:extLst>
              <a:ext uri="{FF2B5EF4-FFF2-40B4-BE49-F238E27FC236}">
                <a16:creationId xmlns:a16="http://schemas.microsoft.com/office/drawing/2014/main" id="{4B825A87-22EB-24D2-668E-1AD63F0252B2}"/>
              </a:ext>
            </a:extLst>
          </p:cNvPr>
          <p:cNvSpPr/>
          <p:nvPr/>
        </p:nvSpPr>
        <p:spPr>
          <a:xfrm>
            <a:off x="8816086" y="3856209"/>
            <a:ext cx="1900801" cy="336824"/>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Arial"/>
              <a:ea typeface="DejaVu Sans"/>
              <a:cs typeface="DejaVu Sans"/>
            </a:endParaRPr>
          </a:p>
        </p:txBody>
      </p:sp>
      <p:sp>
        <p:nvSpPr>
          <p:cNvPr id="148" name="CustomShape 10">
            <a:extLst>
              <a:ext uri="{FF2B5EF4-FFF2-40B4-BE49-F238E27FC236}">
                <a16:creationId xmlns:a16="http://schemas.microsoft.com/office/drawing/2014/main" id="{BA22C0C5-D6C4-00EF-6E83-F282F75AD4A7}"/>
              </a:ext>
            </a:extLst>
          </p:cNvPr>
          <p:cNvSpPr/>
          <p:nvPr/>
        </p:nvSpPr>
        <p:spPr>
          <a:xfrm>
            <a:off x="8814437" y="5371711"/>
            <a:ext cx="1897337" cy="558940"/>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srgbClr val="E6332A"/>
              </a:solidFill>
              <a:latin typeface="Barlow"/>
              <a:ea typeface="DejaVu Sans"/>
              <a:cs typeface="DejaVu Sans"/>
            </a:endParaRPr>
          </a:p>
        </p:txBody>
      </p:sp>
      <p:sp>
        <p:nvSpPr>
          <p:cNvPr id="151" name="CustomShape 13">
            <a:extLst>
              <a:ext uri="{FF2B5EF4-FFF2-40B4-BE49-F238E27FC236}">
                <a16:creationId xmlns:a16="http://schemas.microsoft.com/office/drawing/2014/main" id="{2094F309-CAB9-C049-463A-86AC4870E3C7}"/>
              </a:ext>
            </a:extLst>
          </p:cNvPr>
          <p:cNvSpPr/>
          <p:nvPr/>
        </p:nvSpPr>
        <p:spPr>
          <a:xfrm>
            <a:off x="6207703" y="4501839"/>
            <a:ext cx="1892253" cy="521319"/>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2" name="CustomShape 14">
            <a:extLst>
              <a:ext uri="{FF2B5EF4-FFF2-40B4-BE49-F238E27FC236}">
                <a16:creationId xmlns:a16="http://schemas.microsoft.com/office/drawing/2014/main" id="{1CD047AC-E828-B020-8896-2DD738E272B0}"/>
              </a:ext>
            </a:extLst>
          </p:cNvPr>
          <p:cNvSpPr/>
          <p:nvPr/>
        </p:nvSpPr>
        <p:spPr>
          <a:xfrm>
            <a:off x="5876581" y="6048129"/>
            <a:ext cx="2482561" cy="360147"/>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3" name="CustomShape 15">
            <a:extLst>
              <a:ext uri="{FF2B5EF4-FFF2-40B4-BE49-F238E27FC236}">
                <a16:creationId xmlns:a16="http://schemas.microsoft.com/office/drawing/2014/main" id="{BBD049A7-ABD2-4F15-9BC4-11D2FDD9364B}"/>
              </a:ext>
            </a:extLst>
          </p:cNvPr>
          <p:cNvSpPr/>
          <p:nvPr/>
        </p:nvSpPr>
        <p:spPr>
          <a:xfrm>
            <a:off x="1712767" y="5373008"/>
            <a:ext cx="1892253" cy="50529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6" name="CustomShape 18">
            <a:extLst>
              <a:ext uri="{FF2B5EF4-FFF2-40B4-BE49-F238E27FC236}">
                <a16:creationId xmlns:a16="http://schemas.microsoft.com/office/drawing/2014/main" id="{C479FBDB-5AE8-8923-9EF4-00E0ECC9ECA1}"/>
              </a:ext>
            </a:extLst>
          </p:cNvPr>
          <p:cNvSpPr/>
          <p:nvPr/>
        </p:nvSpPr>
        <p:spPr>
          <a:xfrm>
            <a:off x="9300944" y="2396266"/>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4</a:t>
            </a:r>
            <a:endParaRPr lang="fr-FR" sz="1432" spc="-1" dirty="0">
              <a:solidFill>
                <a:prstClr val="black"/>
              </a:solidFill>
              <a:latin typeface="Barlow"/>
              <a:ea typeface="DejaVu Sans"/>
              <a:cs typeface="DejaVu Sans"/>
            </a:endParaRPr>
          </a:p>
        </p:txBody>
      </p:sp>
      <p:sp>
        <p:nvSpPr>
          <p:cNvPr id="160" name="CustomShape 22">
            <a:extLst>
              <a:ext uri="{FF2B5EF4-FFF2-40B4-BE49-F238E27FC236}">
                <a16:creationId xmlns:a16="http://schemas.microsoft.com/office/drawing/2014/main" id="{3B517D31-31A4-3897-60FF-ABF2CC6D1EB0}"/>
              </a:ext>
            </a:extLst>
          </p:cNvPr>
          <p:cNvSpPr/>
          <p:nvPr/>
        </p:nvSpPr>
        <p:spPr>
          <a:xfrm>
            <a:off x="4557170" y="2377299"/>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sp>
        <p:nvSpPr>
          <p:cNvPr id="166" name="CustomShape 28">
            <a:extLst>
              <a:ext uri="{FF2B5EF4-FFF2-40B4-BE49-F238E27FC236}">
                <a16:creationId xmlns:a16="http://schemas.microsoft.com/office/drawing/2014/main" id="{73DEEEB6-5AAC-BF98-B71B-90B805A16E88}"/>
              </a:ext>
            </a:extLst>
          </p:cNvPr>
          <p:cNvSpPr/>
          <p:nvPr/>
        </p:nvSpPr>
        <p:spPr>
          <a:xfrm>
            <a:off x="4859952" y="-798449"/>
            <a:ext cx="427138"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lstStyle/>
          <a:p>
            <a:pPr defTabSz="727189"/>
            <a:r>
              <a:rPr lang="fr-FR" sz="1432" spc="-1">
                <a:solidFill>
                  <a:srgbClr val="FFFFFF"/>
                </a:solidFill>
                <a:latin typeface="Calibri"/>
                <a:ea typeface="DejaVu Sans"/>
                <a:cs typeface="DejaVu Sans"/>
              </a:rPr>
              <a:t>12</a:t>
            </a:r>
            <a:endParaRPr lang="fr-FR" sz="1432" spc="-1">
              <a:solidFill>
                <a:prstClr val="black"/>
              </a:solidFill>
              <a:latin typeface="Arial"/>
              <a:ea typeface="DejaVu Sans"/>
              <a:cs typeface="DejaVu Sans"/>
            </a:endParaRPr>
          </a:p>
        </p:txBody>
      </p:sp>
      <p:sp>
        <p:nvSpPr>
          <p:cNvPr id="168" name="CustomShape 30">
            <a:extLst>
              <a:ext uri="{FF2B5EF4-FFF2-40B4-BE49-F238E27FC236}">
                <a16:creationId xmlns:a16="http://schemas.microsoft.com/office/drawing/2014/main" id="{7D08DE06-2FFE-A1AD-7D35-7F0A64BB0B77}"/>
              </a:ext>
            </a:extLst>
          </p:cNvPr>
          <p:cNvSpPr/>
          <p:nvPr/>
        </p:nvSpPr>
        <p:spPr>
          <a:xfrm>
            <a:off x="6999743" y="2387125"/>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sp>
        <p:nvSpPr>
          <p:cNvPr id="170" name="CustomShape 32">
            <a:extLst>
              <a:ext uri="{FF2B5EF4-FFF2-40B4-BE49-F238E27FC236}">
                <a16:creationId xmlns:a16="http://schemas.microsoft.com/office/drawing/2014/main" id="{00B4B4D1-E8CF-DA65-F77C-7B8C2D87DDD8}"/>
              </a:ext>
            </a:extLst>
          </p:cNvPr>
          <p:cNvSpPr/>
          <p:nvPr/>
        </p:nvSpPr>
        <p:spPr>
          <a:xfrm>
            <a:off x="4598426" y="3947830"/>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sp>
        <p:nvSpPr>
          <p:cNvPr id="172" name="CustomShape 34">
            <a:extLst>
              <a:ext uri="{FF2B5EF4-FFF2-40B4-BE49-F238E27FC236}">
                <a16:creationId xmlns:a16="http://schemas.microsoft.com/office/drawing/2014/main" id="{246D29C5-DB50-8533-5621-F5A14872F6AF}"/>
              </a:ext>
            </a:extLst>
          </p:cNvPr>
          <p:cNvSpPr/>
          <p:nvPr/>
        </p:nvSpPr>
        <p:spPr>
          <a:xfrm>
            <a:off x="7002749" y="3959626"/>
            <a:ext cx="462351"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pic>
        <p:nvPicPr>
          <p:cNvPr id="3" name="Picture 2">
            <a:extLst>
              <a:ext uri="{FF2B5EF4-FFF2-40B4-BE49-F238E27FC236}">
                <a16:creationId xmlns:a16="http://schemas.microsoft.com/office/drawing/2014/main" id="{E951B79F-9924-68E5-E9FA-670D281AF9A4}"/>
              </a:ext>
            </a:extLst>
          </p:cNvPr>
          <p:cNvPicPr>
            <a:picLocks noChangeAspect="1"/>
          </p:cNvPicPr>
          <p:nvPr/>
        </p:nvPicPr>
        <p:blipFill>
          <a:blip r:embed="rId3"/>
          <a:stretch>
            <a:fillRect/>
          </a:stretch>
        </p:blipFill>
        <p:spPr>
          <a:xfrm>
            <a:off x="1263001" y="308479"/>
            <a:ext cx="1449795" cy="727113"/>
          </a:xfrm>
          <a:prstGeom prst="rect">
            <a:avLst/>
          </a:prstGeom>
        </p:spPr>
      </p:pic>
      <p:sp>
        <p:nvSpPr>
          <p:cNvPr id="2" name="ZoneTexte 1">
            <a:extLst>
              <a:ext uri="{FF2B5EF4-FFF2-40B4-BE49-F238E27FC236}">
                <a16:creationId xmlns:a16="http://schemas.microsoft.com/office/drawing/2014/main" id="{AD81EB04-B202-181B-03A8-D489C6449AD7}"/>
              </a:ext>
            </a:extLst>
          </p:cNvPr>
          <p:cNvSpPr txBox="1"/>
          <p:nvPr/>
        </p:nvSpPr>
        <p:spPr>
          <a:xfrm>
            <a:off x="1344912" y="1148217"/>
            <a:ext cx="8896982" cy="622671"/>
          </a:xfrm>
          <a:prstGeom prst="rect">
            <a:avLst/>
          </a:prstGeom>
          <a:solidFill>
            <a:srgbClr val="002060"/>
          </a:solidFill>
        </p:spPr>
        <p:txBody>
          <a:bodyPr wrap="square" rtlCol="0">
            <a:spAutoFit/>
          </a:bodyPr>
          <a:lstStyle/>
          <a:p>
            <a:pPr algn="ctr"/>
            <a:r>
              <a:rPr lang="fr-FR" sz="1814" b="1" spc="-1" dirty="0">
                <a:solidFill>
                  <a:schemeClr val="bg1"/>
                </a:solidFill>
                <a:latin typeface="Montserrat" panose="00000500000000000000" pitchFamily="2" charset="0"/>
                <a:ea typeface="DejaVu Sans"/>
                <a:cs typeface="DejaVu Sans"/>
              </a:rPr>
              <a:t>Bilan Formation des nouveaux dirigeants</a:t>
            </a:r>
            <a:endParaRPr lang="fr-FR" sz="1088" b="1" spc="-1" dirty="0">
              <a:solidFill>
                <a:schemeClr val="bg1"/>
              </a:solidFill>
              <a:latin typeface="Montserrat" panose="00000500000000000000" pitchFamily="2" charset="0"/>
              <a:ea typeface="DejaVu Sans"/>
              <a:cs typeface="DejaVu Sans"/>
            </a:endParaRPr>
          </a:p>
          <a:p>
            <a:endParaRPr lang="fr-FR" sz="1632" dirty="0">
              <a:solidFill>
                <a:schemeClr val="bg1"/>
              </a:solidFill>
            </a:endParaRPr>
          </a:p>
        </p:txBody>
      </p:sp>
      <p:sp>
        <p:nvSpPr>
          <p:cNvPr id="5" name="CustomShape 16">
            <a:extLst>
              <a:ext uri="{FF2B5EF4-FFF2-40B4-BE49-F238E27FC236}">
                <a16:creationId xmlns:a16="http://schemas.microsoft.com/office/drawing/2014/main" id="{8F61C181-B8B4-DEB3-A97A-A4857378DE95}"/>
              </a:ext>
            </a:extLst>
          </p:cNvPr>
          <p:cNvSpPr/>
          <p:nvPr/>
        </p:nvSpPr>
        <p:spPr>
          <a:xfrm>
            <a:off x="7665778" y="515021"/>
            <a:ext cx="546040"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814" b="1" spc="-1" dirty="0">
                <a:latin typeface="Barlow"/>
                <a:ea typeface="DejaVu Sans"/>
                <a:cs typeface="DejaVu Sans"/>
              </a:rPr>
              <a:t> </a:t>
            </a:r>
          </a:p>
        </p:txBody>
      </p:sp>
      <p:sp>
        <p:nvSpPr>
          <p:cNvPr id="4" name="ZoneTexte 3">
            <a:extLst>
              <a:ext uri="{FF2B5EF4-FFF2-40B4-BE49-F238E27FC236}">
                <a16:creationId xmlns:a16="http://schemas.microsoft.com/office/drawing/2014/main" id="{46545084-EC83-FCFF-A62E-6757D83C158B}"/>
              </a:ext>
            </a:extLst>
          </p:cNvPr>
          <p:cNvSpPr txBox="1"/>
          <p:nvPr/>
        </p:nvSpPr>
        <p:spPr>
          <a:xfrm>
            <a:off x="7471736" y="4044208"/>
            <a:ext cx="2293107" cy="1096967"/>
          </a:xfrm>
          <a:prstGeom prst="rect">
            <a:avLst/>
          </a:prstGeom>
          <a:noFill/>
          <a:ln w="15875">
            <a:solidFill>
              <a:srgbClr val="92D050"/>
            </a:solidFill>
          </a:ln>
        </p:spPr>
        <p:txBody>
          <a:bodyPr wrap="square" rtlCol="0">
            <a:spAutoFit/>
          </a:bodyPr>
          <a:lstStyle/>
          <a:p>
            <a:pPr algn="ctr"/>
            <a:r>
              <a:rPr lang="fr-FR" sz="1632" b="1" dirty="0">
                <a:solidFill>
                  <a:srgbClr val="92D050"/>
                </a:solidFill>
              </a:rPr>
              <a:t>Total : 38/42 comités ont au moins 1 dirigeant de formé </a:t>
            </a:r>
          </a:p>
          <a:p>
            <a:pPr algn="ctr"/>
            <a:r>
              <a:rPr lang="fr-FR" sz="1632" b="1" dirty="0">
                <a:solidFill>
                  <a:srgbClr val="92D050"/>
                </a:solidFill>
              </a:rPr>
              <a:t>soit 90,5%</a:t>
            </a:r>
          </a:p>
        </p:txBody>
      </p:sp>
      <p:pic>
        <p:nvPicPr>
          <p:cNvPr id="6" name="Image 5">
            <a:extLst>
              <a:ext uri="{FF2B5EF4-FFF2-40B4-BE49-F238E27FC236}">
                <a16:creationId xmlns:a16="http://schemas.microsoft.com/office/drawing/2014/main" id="{4F663293-720C-5B43-6102-D99DE5CFE7D8}"/>
              </a:ext>
            </a:extLst>
          </p:cNvPr>
          <p:cNvPicPr>
            <a:picLocks noChangeAspect="1"/>
          </p:cNvPicPr>
          <p:nvPr/>
        </p:nvPicPr>
        <p:blipFill>
          <a:blip r:embed="rId4"/>
          <a:stretch>
            <a:fillRect/>
          </a:stretch>
        </p:blipFill>
        <p:spPr>
          <a:xfrm>
            <a:off x="8728761" y="885897"/>
            <a:ext cx="1144366" cy="984044"/>
          </a:xfrm>
          <a:prstGeom prst="rect">
            <a:avLst/>
          </a:prstGeom>
        </p:spPr>
      </p:pic>
      <p:sp>
        <p:nvSpPr>
          <p:cNvPr id="9" name="ZoneTexte 8">
            <a:extLst>
              <a:ext uri="{FF2B5EF4-FFF2-40B4-BE49-F238E27FC236}">
                <a16:creationId xmlns:a16="http://schemas.microsoft.com/office/drawing/2014/main" id="{AAE49895-F248-90FA-1AF6-61BE47C1C395}"/>
              </a:ext>
            </a:extLst>
          </p:cNvPr>
          <p:cNvSpPr txBox="1"/>
          <p:nvPr/>
        </p:nvSpPr>
        <p:spPr>
          <a:xfrm>
            <a:off x="9136323" y="1140937"/>
            <a:ext cx="414589" cy="427168"/>
          </a:xfrm>
          <a:prstGeom prst="rect">
            <a:avLst/>
          </a:prstGeom>
          <a:noFill/>
        </p:spPr>
        <p:txBody>
          <a:bodyPr wrap="square" rtlCol="0">
            <a:spAutoFit/>
          </a:bodyPr>
          <a:lstStyle/>
          <a:p>
            <a:r>
              <a:rPr lang="fr-FR" sz="2176" b="1" dirty="0"/>
              <a:t>2</a:t>
            </a:r>
          </a:p>
        </p:txBody>
      </p:sp>
      <p:pic>
        <p:nvPicPr>
          <p:cNvPr id="7" name="Image 6">
            <a:extLst>
              <a:ext uri="{FF2B5EF4-FFF2-40B4-BE49-F238E27FC236}">
                <a16:creationId xmlns:a16="http://schemas.microsoft.com/office/drawing/2014/main" id="{A7B74780-04E0-71A5-4D29-385D59871422}"/>
              </a:ext>
            </a:extLst>
          </p:cNvPr>
          <p:cNvPicPr>
            <a:picLocks noChangeAspect="1"/>
          </p:cNvPicPr>
          <p:nvPr/>
        </p:nvPicPr>
        <p:blipFill>
          <a:blip r:embed="rId5"/>
          <a:stretch>
            <a:fillRect/>
          </a:stretch>
        </p:blipFill>
        <p:spPr>
          <a:xfrm>
            <a:off x="8130202" y="201304"/>
            <a:ext cx="2139466" cy="679986"/>
          </a:xfrm>
          <a:prstGeom prst="rect">
            <a:avLst/>
          </a:prstGeom>
        </p:spPr>
      </p:pic>
      <p:sp>
        <p:nvSpPr>
          <p:cNvPr id="8" name="CustomShape 3">
            <a:extLst>
              <a:ext uri="{FF2B5EF4-FFF2-40B4-BE49-F238E27FC236}">
                <a16:creationId xmlns:a16="http://schemas.microsoft.com/office/drawing/2014/main" id="{FD87B267-7AF2-BBA9-8670-6C867C1B11D6}"/>
              </a:ext>
            </a:extLst>
          </p:cNvPr>
          <p:cNvSpPr/>
          <p:nvPr/>
        </p:nvSpPr>
        <p:spPr>
          <a:xfrm>
            <a:off x="4159126" y="2042172"/>
            <a:ext cx="3233673" cy="457403"/>
          </a:xfrm>
          <a:prstGeom prst="rect">
            <a:avLst/>
          </a:prstGeom>
          <a:solidFill>
            <a:srgbClr val="002060"/>
          </a:solid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pPr algn="ctr"/>
            <a:r>
              <a:rPr lang="fr-FR" sz="2000" b="1" spc="-1" dirty="0">
                <a:solidFill>
                  <a:srgbClr val="00B050"/>
                </a:solidFill>
                <a:latin typeface="Aptos Black" panose="020F0502020204030204" pitchFamily="34" charset="0"/>
                <a:ea typeface="DejaVu Sans"/>
                <a:cs typeface="DejaVu Sans"/>
              </a:rPr>
              <a:t>État des lieux</a:t>
            </a:r>
          </a:p>
        </p:txBody>
      </p:sp>
    </p:spTree>
    <p:extLst>
      <p:ext uri="{BB962C8B-B14F-4D97-AF65-F5344CB8AC3E}">
        <p14:creationId xmlns:p14="http://schemas.microsoft.com/office/powerpoint/2010/main" val="217495082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83A48-8452-9B61-1FA8-DDE57090BDE8}"/>
            </a:ext>
          </a:extLst>
        </p:cNvPr>
        <p:cNvGrpSpPr/>
        <p:nvPr/>
      </p:nvGrpSpPr>
      <p:grpSpPr>
        <a:xfrm>
          <a:off x="0" y="0"/>
          <a:ext cx="0" cy="0"/>
          <a:chOff x="0" y="0"/>
          <a:chExt cx="0" cy="0"/>
        </a:xfrm>
      </p:grpSpPr>
      <p:sp>
        <p:nvSpPr>
          <p:cNvPr id="140" name="CustomShape 2">
            <a:extLst>
              <a:ext uri="{FF2B5EF4-FFF2-40B4-BE49-F238E27FC236}">
                <a16:creationId xmlns:a16="http://schemas.microsoft.com/office/drawing/2014/main" id="{AEAD9555-FF8D-6BFD-BFDE-B9AAB16A7199}"/>
              </a:ext>
            </a:extLst>
          </p:cNvPr>
          <p:cNvSpPr/>
          <p:nvPr/>
        </p:nvSpPr>
        <p:spPr>
          <a:xfrm>
            <a:off x="1355841" y="163129"/>
            <a:ext cx="9698988" cy="1059681"/>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ctr">
            <a:normAutofit/>
          </a:bodyPr>
          <a:lstStyle/>
          <a:p>
            <a:pPr algn="ctr" defTabSz="727189">
              <a:lnSpc>
                <a:spcPct val="90000"/>
              </a:lnSpc>
            </a:pPr>
            <a:r>
              <a:rPr lang="fr-FR" sz="3181" b="1" i="1" spc="-1" dirty="0">
                <a:solidFill>
                  <a:srgbClr val="0A0096"/>
                </a:solidFill>
                <a:latin typeface="Montserrat"/>
                <a:ea typeface="DejaVu Sans"/>
                <a:cs typeface="DejaVu Sans"/>
              </a:rPr>
              <a:t>Initiatives</a:t>
            </a:r>
          </a:p>
        </p:txBody>
      </p:sp>
      <p:sp>
        <p:nvSpPr>
          <p:cNvPr id="141" name="CustomShape 3">
            <a:extLst>
              <a:ext uri="{FF2B5EF4-FFF2-40B4-BE49-F238E27FC236}">
                <a16:creationId xmlns:a16="http://schemas.microsoft.com/office/drawing/2014/main" id="{2EAC9F2F-3BBF-94D0-D7F0-B69A6D987D36}"/>
              </a:ext>
            </a:extLst>
          </p:cNvPr>
          <p:cNvSpPr/>
          <p:nvPr/>
        </p:nvSpPr>
        <p:spPr>
          <a:xfrm>
            <a:off x="4189478" y="2509174"/>
            <a:ext cx="4031714" cy="356337"/>
          </a:xfrm>
          <a:prstGeom prst="rect">
            <a:avLst/>
          </a:prstGeom>
          <a:solidFill>
            <a:srgbClr val="002060"/>
          </a:solid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pPr algn="ctr"/>
            <a:r>
              <a:rPr lang="fr-FR" sz="1814" b="1" spc="-1" dirty="0">
                <a:solidFill>
                  <a:srgbClr val="FF0000"/>
                </a:solidFill>
                <a:latin typeface="Aptos" panose="020B0004020202020204" pitchFamily="34" charset="0"/>
                <a:ea typeface="DejaVu Sans"/>
                <a:cs typeface="DejaVu Sans"/>
              </a:rPr>
              <a:t>État de lieux réalisé en février 2025</a:t>
            </a:r>
          </a:p>
        </p:txBody>
      </p:sp>
      <p:sp>
        <p:nvSpPr>
          <p:cNvPr id="143" name="CustomShape 5">
            <a:extLst>
              <a:ext uri="{FF2B5EF4-FFF2-40B4-BE49-F238E27FC236}">
                <a16:creationId xmlns:a16="http://schemas.microsoft.com/office/drawing/2014/main" id="{33848740-7A49-0FA0-3C3D-BF37A0010765}"/>
              </a:ext>
            </a:extLst>
          </p:cNvPr>
          <p:cNvSpPr/>
          <p:nvPr/>
        </p:nvSpPr>
        <p:spPr>
          <a:xfrm>
            <a:off x="8815841" y="2195684"/>
            <a:ext cx="1687079" cy="79587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lstStyle/>
          <a:p>
            <a:pPr algn="ctr" defTabSz="727189"/>
            <a:endParaRPr lang="fr-FR" sz="1432" spc="-1">
              <a:solidFill>
                <a:prstClr val="black"/>
              </a:solidFill>
              <a:latin typeface="Arial"/>
              <a:ea typeface="DejaVu Sans"/>
              <a:cs typeface="DejaVu Sans"/>
            </a:endParaRPr>
          </a:p>
          <a:p>
            <a:pPr algn="ctr" defTabSz="727189"/>
            <a:endParaRPr lang="fr-FR" sz="1432" spc="-1">
              <a:solidFill>
                <a:prstClr val="black"/>
              </a:solidFill>
              <a:latin typeface="Arial"/>
              <a:ea typeface="DejaVu Sans"/>
              <a:cs typeface="DejaVu Sans"/>
            </a:endParaRPr>
          </a:p>
        </p:txBody>
      </p:sp>
      <p:sp>
        <p:nvSpPr>
          <p:cNvPr id="144" name="CustomShape 6">
            <a:extLst>
              <a:ext uri="{FF2B5EF4-FFF2-40B4-BE49-F238E27FC236}">
                <a16:creationId xmlns:a16="http://schemas.microsoft.com/office/drawing/2014/main" id="{BC70EDA5-615D-4E6C-F608-3E64EF411852}"/>
              </a:ext>
            </a:extLst>
          </p:cNvPr>
          <p:cNvSpPr/>
          <p:nvPr/>
        </p:nvSpPr>
        <p:spPr>
          <a:xfrm>
            <a:off x="1657612" y="3170784"/>
            <a:ext cx="8896982" cy="3639675"/>
          </a:xfrm>
          <a:prstGeom prst="rect">
            <a:avLst/>
          </a:prstGeom>
          <a:solidFill>
            <a:srgbClr val="002060"/>
          </a:solid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pPr algn="l"/>
            <a:endParaRPr lang="fr-FR" sz="1632" dirty="0">
              <a:solidFill>
                <a:srgbClr val="000000"/>
              </a:solidFill>
              <a:latin typeface="Arial" panose="020B0604020202020204" pitchFamily="34" charset="0"/>
            </a:endParaRPr>
          </a:p>
          <a:p>
            <a:pPr algn="ctr"/>
            <a:r>
              <a:rPr lang="fr-FR" sz="1632" dirty="0">
                <a:solidFill>
                  <a:srgbClr val="000000"/>
                </a:solidFill>
                <a:latin typeface="Aptos" panose="020B0004020202020204" pitchFamily="34" charset="0"/>
              </a:rPr>
              <a:t> </a:t>
            </a:r>
            <a:r>
              <a:rPr lang="fr-FR" sz="1814" b="1" dirty="0">
                <a:solidFill>
                  <a:srgbClr val="FFC000"/>
                </a:solidFill>
                <a:latin typeface="Aptos" panose="020B0004020202020204" pitchFamily="34" charset="0"/>
              </a:rPr>
              <a:t>Analyse de  l’état des lieux des ligues suite au questionnaire</a:t>
            </a:r>
          </a:p>
          <a:p>
            <a:r>
              <a:rPr lang="fr-FR" sz="1632" b="1" dirty="0">
                <a:solidFill>
                  <a:schemeClr val="bg1"/>
                </a:solidFill>
                <a:latin typeface="Aptos" panose="020B0004020202020204" pitchFamily="34" charset="0"/>
              </a:rPr>
              <a:t> </a:t>
            </a:r>
            <a:endParaRPr lang="fr-FR" sz="1632" dirty="0">
              <a:solidFill>
                <a:schemeClr val="bg1"/>
              </a:solidFill>
              <a:latin typeface="Aptos" panose="020B0004020202020204" pitchFamily="34" charset="0"/>
            </a:endParaRPr>
          </a:p>
          <a:p>
            <a:pPr marL="259118" indent="-259118">
              <a:buFont typeface="Wingdings" panose="05000000000000000000" pitchFamily="2" charset="2"/>
              <a:buChar char="q"/>
            </a:pPr>
            <a:r>
              <a:rPr lang="fr-FR" sz="1632" dirty="0">
                <a:solidFill>
                  <a:schemeClr val="bg1"/>
                </a:solidFill>
                <a:latin typeface="Aptos" panose="020B0004020202020204" pitchFamily="34" charset="0"/>
              </a:rPr>
              <a:t> 12 ligues métropolitaines sur 13 ont répondu. </a:t>
            </a:r>
          </a:p>
          <a:p>
            <a:pPr marL="259118" indent="-259118">
              <a:buFont typeface="Wingdings" panose="05000000000000000000" pitchFamily="2" charset="2"/>
              <a:buChar char="q"/>
            </a:pPr>
            <a:endParaRPr lang="fr-FR" sz="1632" dirty="0">
              <a:solidFill>
                <a:schemeClr val="bg1"/>
              </a:solidFill>
              <a:latin typeface="Aptos" panose="020B0004020202020204" pitchFamily="34" charset="0"/>
            </a:endParaRPr>
          </a:p>
          <a:p>
            <a:pPr marL="259118" indent="-259118">
              <a:buFont typeface="Wingdings" panose="05000000000000000000" pitchFamily="2" charset="2"/>
              <a:buChar char="q"/>
            </a:pPr>
            <a:r>
              <a:rPr lang="fr-FR" sz="1632" dirty="0">
                <a:solidFill>
                  <a:schemeClr val="bg1"/>
                </a:solidFill>
                <a:latin typeface="Aptos" panose="020B0004020202020204" pitchFamily="34" charset="0"/>
              </a:rPr>
              <a:t>L’état des lieux de la formation des dirigeants au niveau des ligues fait apparaître une absence totale de formation pour 7 d’entre elles </a:t>
            </a:r>
            <a:r>
              <a:rPr lang="fr-FR" sz="1632" b="1" dirty="0">
                <a:solidFill>
                  <a:srgbClr val="92D050"/>
                </a:solidFill>
                <a:latin typeface="Aptos" panose="020B0004020202020204" pitchFamily="34" charset="0"/>
              </a:rPr>
              <a:t>soit 58,3% sans aucune formation</a:t>
            </a:r>
          </a:p>
          <a:p>
            <a:pPr marL="259118" indent="-259118">
              <a:buFont typeface="Wingdings" panose="05000000000000000000" pitchFamily="2" charset="2"/>
              <a:buChar char="q"/>
            </a:pPr>
            <a:endParaRPr lang="fr-FR" sz="1632" dirty="0">
              <a:solidFill>
                <a:schemeClr val="bg1"/>
              </a:solidFill>
              <a:latin typeface="Aptos" panose="020B0004020202020204" pitchFamily="34" charset="0"/>
            </a:endParaRPr>
          </a:p>
          <a:p>
            <a:pPr marL="259118" indent="-259118">
              <a:buFont typeface="Wingdings" panose="05000000000000000000" pitchFamily="2" charset="2"/>
              <a:buChar char="q"/>
            </a:pPr>
            <a:r>
              <a:rPr lang="fr-FR" sz="1632" dirty="0">
                <a:solidFill>
                  <a:schemeClr val="bg1"/>
                </a:solidFill>
                <a:latin typeface="Aptos" panose="020B0004020202020204" pitchFamily="34" charset="0"/>
              </a:rPr>
              <a:t>4 ligues proposent 1 formation lors du </a:t>
            </a:r>
            <a:r>
              <a:rPr lang="fr-FR" sz="1632" dirty="0" err="1">
                <a:solidFill>
                  <a:schemeClr val="bg1"/>
                </a:solidFill>
                <a:latin typeface="Aptos" panose="020B0004020202020204" pitchFamily="34" charset="0"/>
              </a:rPr>
              <a:t>SNR</a:t>
            </a:r>
            <a:r>
              <a:rPr lang="fr-FR" sz="1632" dirty="0">
                <a:solidFill>
                  <a:schemeClr val="bg1"/>
                </a:solidFill>
                <a:latin typeface="Aptos" panose="020B0004020202020204" pitchFamily="34" charset="0"/>
              </a:rPr>
              <a:t> </a:t>
            </a:r>
            <a:r>
              <a:rPr lang="fr-FR" sz="1632" b="1" dirty="0">
                <a:solidFill>
                  <a:srgbClr val="92D050"/>
                </a:solidFill>
                <a:latin typeface="Aptos" panose="020B0004020202020204" pitchFamily="34" charset="0"/>
              </a:rPr>
              <a:t>soit 33,33%</a:t>
            </a:r>
          </a:p>
          <a:p>
            <a:endParaRPr lang="fr-FR" sz="1632" dirty="0">
              <a:solidFill>
                <a:schemeClr val="bg1"/>
              </a:solidFill>
              <a:latin typeface="Aptos" panose="020B0004020202020204" pitchFamily="34" charset="0"/>
            </a:endParaRPr>
          </a:p>
          <a:p>
            <a:pPr marL="259118" indent="-259118">
              <a:buFont typeface="Wingdings" panose="05000000000000000000" pitchFamily="2" charset="2"/>
              <a:buChar char="q"/>
            </a:pPr>
            <a:r>
              <a:rPr lang="fr-FR" sz="1632" dirty="0">
                <a:solidFill>
                  <a:schemeClr val="bg1"/>
                </a:solidFill>
                <a:latin typeface="Aptos" panose="020B0004020202020204" pitchFamily="34" charset="0"/>
              </a:rPr>
              <a:t>Une ligue propose 2 formations : lors du </a:t>
            </a:r>
            <a:r>
              <a:rPr lang="fr-FR" sz="1632" dirty="0" err="1">
                <a:solidFill>
                  <a:schemeClr val="bg1"/>
                </a:solidFill>
                <a:latin typeface="Aptos" panose="020B0004020202020204" pitchFamily="34" charset="0"/>
              </a:rPr>
              <a:t>SNR</a:t>
            </a:r>
            <a:r>
              <a:rPr lang="fr-FR" sz="1632" dirty="0">
                <a:solidFill>
                  <a:schemeClr val="bg1"/>
                </a:solidFill>
                <a:latin typeface="Aptos" panose="020B0004020202020204" pitchFamily="34" charset="0"/>
              </a:rPr>
              <a:t> et en interne </a:t>
            </a:r>
            <a:r>
              <a:rPr lang="fr-FR" sz="1632" b="1" dirty="0">
                <a:solidFill>
                  <a:srgbClr val="92D050"/>
                </a:solidFill>
                <a:latin typeface="Aptos" panose="020B0004020202020204" pitchFamily="34" charset="0"/>
              </a:rPr>
              <a:t>soit 8,33%</a:t>
            </a:r>
          </a:p>
          <a:p>
            <a:pPr marL="259118" indent="-259118">
              <a:buFont typeface="Wingdings" panose="05000000000000000000" pitchFamily="2" charset="2"/>
              <a:buChar char="q"/>
            </a:pPr>
            <a:endParaRPr lang="fr-FR" sz="1632" dirty="0">
              <a:solidFill>
                <a:schemeClr val="bg1"/>
              </a:solidFill>
              <a:latin typeface="Aptos" panose="020B0004020202020204" pitchFamily="34" charset="0"/>
            </a:endParaRPr>
          </a:p>
          <a:p>
            <a:pPr marL="259118" indent="-259118">
              <a:buFont typeface="Wingdings" panose="05000000000000000000" pitchFamily="2" charset="2"/>
              <a:buChar char="q"/>
            </a:pPr>
            <a:r>
              <a:rPr lang="fr-FR" sz="1632" dirty="0">
                <a:solidFill>
                  <a:schemeClr val="bg1"/>
                </a:solidFill>
                <a:latin typeface="Aptos" panose="020B0004020202020204" pitchFamily="34" charset="0"/>
              </a:rPr>
              <a:t>Il s’agit davantage d’information que de formation </a:t>
            </a:r>
          </a:p>
        </p:txBody>
      </p:sp>
      <p:sp>
        <p:nvSpPr>
          <p:cNvPr id="146" name="CustomShape 8">
            <a:extLst>
              <a:ext uri="{FF2B5EF4-FFF2-40B4-BE49-F238E27FC236}">
                <a16:creationId xmlns:a16="http://schemas.microsoft.com/office/drawing/2014/main" id="{883870DD-93DA-D810-6083-DA822F138BF7}"/>
              </a:ext>
            </a:extLst>
          </p:cNvPr>
          <p:cNvSpPr/>
          <p:nvPr/>
        </p:nvSpPr>
        <p:spPr>
          <a:xfrm>
            <a:off x="3874797" y="5373582"/>
            <a:ext cx="1900124" cy="834934"/>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Arial"/>
              <a:ea typeface="DejaVu Sans"/>
              <a:cs typeface="DejaVu Sans"/>
            </a:endParaRPr>
          </a:p>
        </p:txBody>
      </p:sp>
      <p:sp>
        <p:nvSpPr>
          <p:cNvPr id="147" name="CustomShape 9">
            <a:extLst>
              <a:ext uri="{FF2B5EF4-FFF2-40B4-BE49-F238E27FC236}">
                <a16:creationId xmlns:a16="http://schemas.microsoft.com/office/drawing/2014/main" id="{D6A04525-35FF-FA95-3B88-9EAAB8AB131B}"/>
              </a:ext>
            </a:extLst>
          </p:cNvPr>
          <p:cNvSpPr/>
          <p:nvPr/>
        </p:nvSpPr>
        <p:spPr>
          <a:xfrm>
            <a:off x="8816086" y="3856209"/>
            <a:ext cx="1900801" cy="336824"/>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Arial"/>
              <a:ea typeface="DejaVu Sans"/>
              <a:cs typeface="DejaVu Sans"/>
            </a:endParaRPr>
          </a:p>
        </p:txBody>
      </p:sp>
      <p:sp>
        <p:nvSpPr>
          <p:cNvPr id="148" name="CustomShape 10">
            <a:extLst>
              <a:ext uri="{FF2B5EF4-FFF2-40B4-BE49-F238E27FC236}">
                <a16:creationId xmlns:a16="http://schemas.microsoft.com/office/drawing/2014/main" id="{D62CC661-3143-E04D-26C3-FE97C4C9F8D0}"/>
              </a:ext>
            </a:extLst>
          </p:cNvPr>
          <p:cNvSpPr/>
          <p:nvPr/>
        </p:nvSpPr>
        <p:spPr>
          <a:xfrm>
            <a:off x="8814437" y="5371711"/>
            <a:ext cx="1897337" cy="558940"/>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srgbClr val="E6332A"/>
              </a:solidFill>
              <a:latin typeface="Barlow"/>
              <a:ea typeface="DejaVu Sans"/>
              <a:cs typeface="DejaVu Sans"/>
            </a:endParaRPr>
          </a:p>
        </p:txBody>
      </p:sp>
      <p:sp>
        <p:nvSpPr>
          <p:cNvPr id="151" name="CustomShape 13">
            <a:extLst>
              <a:ext uri="{FF2B5EF4-FFF2-40B4-BE49-F238E27FC236}">
                <a16:creationId xmlns:a16="http://schemas.microsoft.com/office/drawing/2014/main" id="{53D4C1A9-623C-4E26-34AD-B19145EBD8B6}"/>
              </a:ext>
            </a:extLst>
          </p:cNvPr>
          <p:cNvSpPr/>
          <p:nvPr/>
        </p:nvSpPr>
        <p:spPr>
          <a:xfrm>
            <a:off x="6207703" y="4501839"/>
            <a:ext cx="1892253" cy="521319"/>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2" name="CustomShape 14">
            <a:extLst>
              <a:ext uri="{FF2B5EF4-FFF2-40B4-BE49-F238E27FC236}">
                <a16:creationId xmlns:a16="http://schemas.microsoft.com/office/drawing/2014/main" id="{A5B97A24-AED0-C7D5-DCDE-069AEB61F70F}"/>
              </a:ext>
            </a:extLst>
          </p:cNvPr>
          <p:cNvSpPr/>
          <p:nvPr/>
        </p:nvSpPr>
        <p:spPr>
          <a:xfrm>
            <a:off x="5876581" y="6048129"/>
            <a:ext cx="2482561" cy="360147"/>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3" name="CustomShape 15">
            <a:extLst>
              <a:ext uri="{FF2B5EF4-FFF2-40B4-BE49-F238E27FC236}">
                <a16:creationId xmlns:a16="http://schemas.microsoft.com/office/drawing/2014/main" id="{269186C5-271D-0C43-72C0-617EE42C030D}"/>
              </a:ext>
            </a:extLst>
          </p:cNvPr>
          <p:cNvSpPr/>
          <p:nvPr/>
        </p:nvSpPr>
        <p:spPr>
          <a:xfrm>
            <a:off x="1712767" y="5373008"/>
            <a:ext cx="1892253" cy="50529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6" name="CustomShape 18">
            <a:extLst>
              <a:ext uri="{FF2B5EF4-FFF2-40B4-BE49-F238E27FC236}">
                <a16:creationId xmlns:a16="http://schemas.microsoft.com/office/drawing/2014/main" id="{7CB8B215-657E-9876-3FCB-353D62E8B188}"/>
              </a:ext>
            </a:extLst>
          </p:cNvPr>
          <p:cNvSpPr/>
          <p:nvPr/>
        </p:nvSpPr>
        <p:spPr>
          <a:xfrm>
            <a:off x="9300944" y="2396266"/>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4</a:t>
            </a:r>
            <a:endParaRPr lang="fr-FR" sz="1432" spc="-1" dirty="0">
              <a:solidFill>
                <a:prstClr val="black"/>
              </a:solidFill>
              <a:latin typeface="Barlow"/>
              <a:ea typeface="DejaVu Sans"/>
              <a:cs typeface="DejaVu Sans"/>
            </a:endParaRPr>
          </a:p>
        </p:txBody>
      </p:sp>
      <p:sp>
        <p:nvSpPr>
          <p:cNvPr id="160" name="CustomShape 22">
            <a:extLst>
              <a:ext uri="{FF2B5EF4-FFF2-40B4-BE49-F238E27FC236}">
                <a16:creationId xmlns:a16="http://schemas.microsoft.com/office/drawing/2014/main" id="{F325D254-6C54-7A97-333C-46E885555C92}"/>
              </a:ext>
            </a:extLst>
          </p:cNvPr>
          <p:cNvSpPr/>
          <p:nvPr/>
        </p:nvSpPr>
        <p:spPr>
          <a:xfrm>
            <a:off x="4557170" y="2377299"/>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sp>
        <p:nvSpPr>
          <p:cNvPr id="166" name="CustomShape 28">
            <a:extLst>
              <a:ext uri="{FF2B5EF4-FFF2-40B4-BE49-F238E27FC236}">
                <a16:creationId xmlns:a16="http://schemas.microsoft.com/office/drawing/2014/main" id="{D4E3258B-70A8-1EB1-95AC-E15A05CCFB6A}"/>
              </a:ext>
            </a:extLst>
          </p:cNvPr>
          <p:cNvSpPr/>
          <p:nvPr/>
        </p:nvSpPr>
        <p:spPr>
          <a:xfrm>
            <a:off x="4859952" y="-798449"/>
            <a:ext cx="427138"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lstStyle/>
          <a:p>
            <a:pPr defTabSz="727189"/>
            <a:r>
              <a:rPr lang="fr-FR" sz="1432" spc="-1">
                <a:solidFill>
                  <a:srgbClr val="FFFFFF"/>
                </a:solidFill>
                <a:latin typeface="Calibri"/>
                <a:ea typeface="DejaVu Sans"/>
                <a:cs typeface="DejaVu Sans"/>
              </a:rPr>
              <a:t>12</a:t>
            </a:r>
            <a:endParaRPr lang="fr-FR" sz="1432" spc="-1">
              <a:solidFill>
                <a:prstClr val="black"/>
              </a:solidFill>
              <a:latin typeface="Arial"/>
              <a:ea typeface="DejaVu Sans"/>
              <a:cs typeface="DejaVu Sans"/>
            </a:endParaRPr>
          </a:p>
        </p:txBody>
      </p:sp>
      <p:sp>
        <p:nvSpPr>
          <p:cNvPr id="168" name="CustomShape 30">
            <a:extLst>
              <a:ext uri="{FF2B5EF4-FFF2-40B4-BE49-F238E27FC236}">
                <a16:creationId xmlns:a16="http://schemas.microsoft.com/office/drawing/2014/main" id="{9A9199DD-BC1C-F609-3413-3691DBF45171}"/>
              </a:ext>
            </a:extLst>
          </p:cNvPr>
          <p:cNvSpPr/>
          <p:nvPr/>
        </p:nvSpPr>
        <p:spPr>
          <a:xfrm>
            <a:off x="6999743" y="2387125"/>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sp>
        <p:nvSpPr>
          <p:cNvPr id="170" name="CustomShape 32">
            <a:extLst>
              <a:ext uri="{FF2B5EF4-FFF2-40B4-BE49-F238E27FC236}">
                <a16:creationId xmlns:a16="http://schemas.microsoft.com/office/drawing/2014/main" id="{525C73FD-A237-01E9-EF24-A5AF8E408A59}"/>
              </a:ext>
            </a:extLst>
          </p:cNvPr>
          <p:cNvSpPr/>
          <p:nvPr/>
        </p:nvSpPr>
        <p:spPr>
          <a:xfrm>
            <a:off x="4598426" y="3947830"/>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sp>
        <p:nvSpPr>
          <p:cNvPr id="172" name="CustomShape 34">
            <a:extLst>
              <a:ext uri="{FF2B5EF4-FFF2-40B4-BE49-F238E27FC236}">
                <a16:creationId xmlns:a16="http://schemas.microsoft.com/office/drawing/2014/main" id="{F538264C-FD54-75B2-7F20-7D04073CE3E4}"/>
              </a:ext>
            </a:extLst>
          </p:cNvPr>
          <p:cNvSpPr/>
          <p:nvPr/>
        </p:nvSpPr>
        <p:spPr>
          <a:xfrm>
            <a:off x="7002749" y="3959626"/>
            <a:ext cx="462351"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pic>
        <p:nvPicPr>
          <p:cNvPr id="3" name="Picture 2">
            <a:extLst>
              <a:ext uri="{FF2B5EF4-FFF2-40B4-BE49-F238E27FC236}">
                <a16:creationId xmlns:a16="http://schemas.microsoft.com/office/drawing/2014/main" id="{B7D8547C-AD5A-6459-1147-E16BDF7EA18D}"/>
              </a:ext>
            </a:extLst>
          </p:cNvPr>
          <p:cNvPicPr>
            <a:picLocks noChangeAspect="1"/>
          </p:cNvPicPr>
          <p:nvPr/>
        </p:nvPicPr>
        <p:blipFill>
          <a:blip r:embed="rId3"/>
          <a:stretch>
            <a:fillRect/>
          </a:stretch>
        </p:blipFill>
        <p:spPr>
          <a:xfrm>
            <a:off x="1263001" y="308479"/>
            <a:ext cx="1449795" cy="727113"/>
          </a:xfrm>
          <a:prstGeom prst="rect">
            <a:avLst/>
          </a:prstGeom>
        </p:spPr>
      </p:pic>
      <p:sp>
        <p:nvSpPr>
          <p:cNvPr id="2" name="ZoneTexte 1">
            <a:extLst>
              <a:ext uri="{FF2B5EF4-FFF2-40B4-BE49-F238E27FC236}">
                <a16:creationId xmlns:a16="http://schemas.microsoft.com/office/drawing/2014/main" id="{B803BA69-85C6-ABCF-8552-47A6CBE2256F}"/>
              </a:ext>
            </a:extLst>
          </p:cNvPr>
          <p:cNvSpPr txBox="1"/>
          <p:nvPr/>
        </p:nvSpPr>
        <p:spPr>
          <a:xfrm>
            <a:off x="1605938" y="1176385"/>
            <a:ext cx="8896982" cy="720000"/>
          </a:xfrm>
          <a:prstGeom prst="rect">
            <a:avLst/>
          </a:prstGeom>
          <a:solidFill>
            <a:srgbClr val="002060"/>
          </a:solidFill>
        </p:spPr>
        <p:txBody>
          <a:bodyPr wrap="square" rtlCol="0">
            <a:spAutoFit/>
          </a:bodyPr>
          <a:lstStyle/>
          <a:p>
            <a:pPr algn="ctr"/>
            <a:endParaRPr lang="fr-FR" sz="1814" b="1" spc="-1" dirty="0">
              <a:solidFill>
                <a:schemeClr val="bg1"/>
              </a:solidFill>
              <a:latin typeface="Montserrat" panose="00000500000000000000" pitchFamily="2" charset="0"/>
              <a:ea typeface="DejaVu Sans"/>
              <a:cs typeface="DejaVu Sans"/>
            </a:endParaRPr>
          </a:p>
          <a:p>
            <a:pPr algn="ctr"/>
            <a:r>
              <a:rPr lang="fr-FR" sz="1814" b="1" spc="-1" dirty="0">
                <a:solidFill>
                  <a:schemeClr val="bg1"/>
                </a:solidFill>
                <a:latin typeface="Montserrat" panose="00000500000000000000" pitchFamily="2" charset="0"/>
                <a:ea typeface="DejaVu Sans"/>
                <a:cs typeface="DejaVu Sans"/>
              </a:rPr>
              <a:t>État des lieux au niveau des Ligues</a:t>
            </a:r>
            <a:endParaRPr lang="fr-FR" sz="1088" b="1" spc="-1" dirty="0">
              <a:solidFill>
                <a:schemeClr val="bg1"/>
              </a:solidFill>
              <a:latin typeface="Montserrat" panose="00000500000000000000" pitchFamily="2" charset="0"/>
              <a:ea typeface="DejaVu Sans"/>
              <a:cs typeface="DejaVu Sans"/>
            </a:endParaRPr>
          </a:p>
          <a:p>
            <a:endParaRPr lang="fr-FR" sz="1632" dirty="0">
              <a:solidFill>
                <a:schemeClr val="bg1"/>
              </a:solidFill>
            </a:endParaRPr>
          </a:p>
        </p:txBody>
      </p:sp>
      <p:sp>
        <p:nvSpPr>
          <p:cNvPr id="4" name="CustomShape 4">
            <a:extLst>
              <a:ext uri="{FF2B5EF4-FFF2-40B4-BE49-F238E27FC236}">
                <a16:creationId xmlns:a16="http://schemas.microsoft.com/office/drawing/2014/main" id="{96DB68F0-3D5B-4D3D-BDEB-50C21E195125}"/>
              </a:ext>
            </a:extLst>
          </p:cNvPr>
          <p:cNvSpPr>
            <a:spLocks noChangeAspect="1"/>
          </p:cNvSpPr>
          <p:nvPr/>
        </p:nvSpPr>
        <p:spPr>
          <a:xfrm>
            <a:off x="7366716" y="131476"/>
            <a:ext cx="1144163" cy="979345"/>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solidFill>
            <a:srgbClr val="FF0000"/>
          </a:solidFill>
          <a:ln>
            <a:no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5" name="CustomShape 16">
            <a:extLst>
              <a:ext uri="{FF2B5EF4-FFF2-40B4-BE49-F238E27FC236}">
                <a16:creationId xmlns:a16="http://schemas.microsoft.com/office/drawing/2014/main" id="{7E768F95-F4B6-E2DC-5AFC-ADB24028E7D5}"/>
              </a:ext>
            </a:extLst>
          </p:cNvPr>
          <p:cNvSpPr/>
          <p:nvPr/>
        </p:nvSpPr>
        <p:spPr>
          <a:xfrm>
            <a:off x="7775674" y="414823"/>
            <a:ext cx="546040"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814" b="1" spc="-1" dirty="0">
                <a:latin typeface="Barlow"/>
                <a:ea typeface="DejaVu Sans"/>
                <a:cs typeface="DejaVu Sans"/>
              </a:rPr>
              <a:t> </a:t>
            </a:r>
            <a:r>
              <a:rPr lang="fr-FR" sz="2176" b="1" spc="-1" dirty="0">
                <a:latin typeface="Barlow"/>
                <a:ea typeface="DejaVu Sans"/>
                <a:cs typeface="DejaVu Sans"/>
              </a:rPr>
              <a:t>1</a:t>
            </a:r>
          </a:p>
        </p:txBody>
      </p:sp>
      <p:pic>
        <p:nvPicPr>
          <p:cNvPr id="6" name="Image 5">
            <a:extLst>
              <a:ext uri="{FF2B5EF4-FFF2-40B4-BE49-F238E27FC236}">
                <a16:creationId xmlns:a16="http://schemas.microsoft.com/office/drawing/2014/main" id="{2D361192-7F03-08A5-855C-4E5B400420F9}"/>
              </a:ext>
            </a:extLst>
          </p:cNvPr>
          <p:cNvPicPr>
            <a:picLocks noChangeAspect="1"/>
          </p:cNvPicPr>
          <p:nvPr/>
        </p:nvPicPr>
        <p:blipFill>
          <a:blip r:embed="rId4"/>
          <a:stretch>
            <a:fillRect/>
          </a:stretch>
        </p:blipFill>
        <p:spPr>
          <a:xfrm>
            <a:off x="8510878" y="249297"/>
            <a:ext cx="2006787" cy="724212"/>
          </a:xfrm>
          <a:prstGeom prst="rect">
            <a:avLst/>
          </a:prstGeom>
        </p:spPr>
      </p:pic>
    </p:spTree>
    <p:extLst>
      <p:ext uri="{BB962C8B-B14F-4D97-AF65-F5344CB8AC3E}">
        <p14:creationId xmlns:p14="http://schemas.microsoft.com/office/powerpoint/2010/main" val="85666402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F260B-1445-E3B5-C20B-1FB0C31FBCA2}"/>
            </a:ext>
          </a:extLst>
        </p:cNvPr>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6BE3D244-4BEA-82DB-964A-E07293254C68}"/>
              </a:ext>
            </a:extLst>
          </p:cNvPr>
          <p:cNvGraphicFramePr/>
          <p:nvPr/>
        </p:nvGraphicFramePr>
        <p:xfrm>
          <a:off x="1765300" y="12530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D7C6026B-B67C-9CE6-5981-68AB7DB7CE68}"/>
              </a:ext>
            </a:extLst>
          </p:cNvPr>
          <p:cNvSpPr txBox="1"/>
          <p:nvPr/>
        </p:nvSpPr>
        <p:spPr>
          <a:xfrm>
            <a:off x="2479675" y="298450"/>
            <a:ext cx="8623300" cy="533095"/>
          </a:xfrm>
          <a:prstGeom prst="rect">
            <a:avLst/>
          </a:prstGeom>
          <a:noFill/>
        </p:spPr>
        <p:txBody>
          <a:bodyPr wrap="square" rtlCol="0">
            <a:spAutoFit/>
          </a:bodyPr>
          <a:lstStyle/>
          <a:p>
            <a:r>
              <a:rPr lang="fr-FR" sz="2864" b="1" dirty="0">
                <a:solidFill>
                  <a:schemeClr val="bg1"/>
                </a:solidFill>
                <a:latin typeface="Aptos" panose="020B0004020202020204" pitchFamily="34" charset="0"/>
              </a:rPr>
              <a:t>Structuration à la suite de l’état des lieux</a:t>
            </a:r>
          </a:p>
        </p:txBody>
      </p:sp>
    </p:spTree>
    <p:extLst>
      <p:ext uri="{BB962C8B-B14F-4D97-AF65-F5344CB8AC3E}">
        <p14:creationId xmlns:p14="http://schemas.microsoft.com/office/powerpoint/2010/main" val="291917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D00BB-B7DF-DC48-A2DB-F205E519F267}"/>
            </a:ext>
          </a:extLst>
        </p:cNvPr>
        <p:cNvGrpSpPr/>
        <p:nvPr/>
      </p:nvGrpSpPr>
      <p:grpSpPr>
        <a:xfrm>
          <a:off x="0" y="0"/>
          <a:ext cx="0" cy="0"/>
          <a:chOff x="0" y="0"/>
          <a:chExt cx="0" cy="0"/>
        </a:xfrm>
      </p:grpSpPr>
      <p:sp>
        <p:nvSpPr>
          <p:cNvPr id="140" name="CustomShape 2">
            <a:extLst>
              <a:ext uri="{FF2B5EF4-FFF2-40B4-BE49-F238E27FC236}">
                <a16:creationId xmlns:a16="http://schemas.microsoft.com/office/drawing/2014/main" id="{21870A40-479E-20B3-521D-80452E472D3A}"/>
              </a:ext>
            </a:extLst>
          </p:cNvPr>
          <p:cNvSpPr/>
          <p:nvPr/>
        </p:nvSpPr>
        <p:spPr>
          <a:xfrm>
            <a:off x="1355841" y="163129"/>
            <a:ext cx="9698988" cy="1059681"/>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ctr">
            <a:normAutofit/>
          </a:bodyPr>
          <a:lstStyle/>
          <a:p>
            <a:pPr algn="ctr" defTabSz="727189">
              <a:lnSpc>
                <a:spcPct val="90000"/>
              </a:lnSpc>
            </a:pPr>
            <a:r>
              <a:rPr lang="fr-FR" sz="3181" b="1" i="1" spc="-1" dirty="0">
                <a:solidFill>
                  <a:srgbClr val="0A0096"/>
                </a:solidFill>
                <a:latin typeface="Montserrat"/>
                <a:ea typeface="DejaVu Sans"/>
                <a:cs typeface="DejaVu Sans"/>
              </a:rPr>
              <a:t>Initiatives</a:t>
            </a:r>
          </a:p>
        </p:txBody>
      </p:sp>
      <p:sp>
        <p:nvSpPr>
          <p:cNvPr id="141" name="CustomShape 3">
            <a:extLst>
              <a:ext uri="{FF2B5EF4-FFF2-40B4-BE49-F238E27FC236}">
                <a16:creationId xmlns:a16="http://schemas.microsoft.com/office/drawing/2014/main" id="{BEFA8AAB-7DD9-5DE5-18D5-728944B6CA34}"/>
              </a:ext>
            </a:extLst>
          </p:cNvPr>
          <p:cNvSpPr/>
          <p:nvPr/>
        </p:nvSpPr>
        <p:spPr>
          <a:xfrm>
            <a:off x="8011331" y="1430786"/>
            <a:ext cx="3233673" cy="752282"/>
          </a:xfrm>
          <a:prstGeom prst="rect">
            <a:avLst/>
          </a:prstGeom>
          <a:solidFill>
            <a:srgbClr val="002060"/>
          </a:solid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pPr algn="ctr"/>
            <a:r>
              <a:rPr lang="fr-FR" sz="1814" b="1" spc="-1" dirty="0">
                <a:solidFill>
                  <a:srgbClr val="FF0000"/>
                </a:solidFill>
                <a:latin typeface="Aptos" panose="020B0004020202020204" pitchFamily="34" charset="0"/>
                <a:ea typeface="DejaVu Sans"/>
                <a:cs typeface="DejaVu Sans"/>
              </a:rPr>
              <a:t>Plan de formation des dirigeants pour les ligues</a:t>
            </a:r>
          </a:p>
        </p:txBody>
      </p:sp>
      <p:sp>
        <p:nvSpPr>
          <p:cNvPr id="144" name="CustomShape 6">
            <a:extLst>
              <a:ext uri="{FF2B5EF4-FFF2-40B4-BE49-F238E27FC236}">
                <a16:creationId xmlns:a16="http://schemas.microsoft.com/office/drawing/2014/main" id="{2B90711E-0C02-2767-4561-565A79BB7828}"/>
              </a:ext>
            </a:extLst>
          </p:cNvPr>
          <p:cNvSpPr/>
          <p:nvPr/>
        </p:nvSpPr>
        <p:spPr>
          <a:xfrm>
            <a:off x="1463015" y="3136871"/>
            <a:ext cx="8896982" cy="3639675"/>
          </a:xfrm>
          <a:prstGeom prst="rect">
            <a:avLst/>
          </a:prstGeom>
          <a:solidFill>
            <a:srgbClr val="002060"/>
          </a:solid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pPr algn="l"/>
            <a:endParaRPr lang="fr-FR" sz="1632" dirty="0">
              <a:solidFill>
                <a:srgbClr val="000000"/>
              </a:solidFill>
              <a:latin typeface="Arial" panose="020B0604020202020204" pitchFamily="34" charset="0"/>
            </a:endParaRPr>
          </a:p>
          <a:p>
            <a:pPr algn="ctr"/>
            <a:r>
              <a:rPr lang="fr-FR" sz="1814" b="1" dirty="0">
                <a:solidFill>
                  <a:srgbClr val="FFC000"/>
                </a:solidFill>
                <a:latin typeface="Aptos" panose="020B0004020202020204" pitchFamily="34" charset="0"/>
              </a:rPr>
              <a:t>Ce que disent les textes officiels à l’échelon territorial</a:t>
            </a:r>
          </a:p>
          <a:p>
            <a:pPr algn="ctr"/>
            <a:endParaRPr lang="fr-FR" sz="1814" b="1" dirty="0">
              <a:solidFill>
                <a:srgbClr val="FFC000"/>
              </a:solidFill>
              <a:latin typeface="Aptos" panose="020B0004020202020204" pitchFamily="34" charset="0"/>
            </a:endParaRPr>
          </a:p>
          <a:p>
            <a:pPr algn="ctr"/>
            <a:r>
              <a:rPr lang="fr-FR" sz="1814" b="1" dirty="0">
                <a:solidFill>
                  <a:srgbClr val="FFC000"/>
                </a:solidFill>
                <a:latin typeface="Aptos" panose="020B0004020202020204" pitchFamily="34" charset="0"/>
              </a:rPr>
              <a:t>Pilotage des actions de formation dans le cadre de l’</a:t>
            </a:r>
            <a:r>
              <a:rPr lang="fr-FR" sz="1814" b="1" dirty="0" err="1">
                <a:solidFill>
                  <a:srgbClr val="FFC000"/>
                </a:solidFill>
                <a:latin typeface="Aptos" panose="020B0004020202020204" pitchFamily="34" charset="0"/>
              </a:rPr>
              <a:t>Org</a:t>
            </a:r>
            <a:r>
              <a:rPr lang="fr-FR" sz="1814" b="1" dirty="0">
                <a:solidFill>
                  <a:srgbClr val="FFC000"/>
                </a:solidFill>
                <a:latin typeface="Aptos" panose="020B0004020202020204" pitchFamily="34" charset="0"/>
              </a:rPr>
              <a:t>. de Formation de la ligue :</a:t>
            </a:r>
          </a:p>
          <a:p>
            <a:r>
              <a:rPr lang="fr-FR" sz="1632" b="1" dirty="0">
                <a:solidFill>
                  <a:schemeClr val="bg1"/>
                </a:solidFill>
                <a:latin typeface="Aptos" panose="020B0004020202020204" pitchFamily="34" charset="0"/>
              </a:rPr>
              <a:t> </a:t>
            </a:r>
            <a:endParaRPr lang="fr-FR" sz="1632" dirty="0">
              <a:solidFill>
                <a:schemeClr val="bg1"/>
              </a:solidFill>
              <a:latin typeface="Aptos" panose="020B0004020202020204" pitchFamily="34" charset="0"/>
            </a:endParaRPr>
          </a:p>
          <a:p>
            <a:pPr marL="259118" indent="-259118">
              <a:buFont typeface="Wingdings" panose="05000000000000000000" pitchFamily="2" charset="2"/>
              <a:buChar char="q"/>
            </a:pPr>
            <a:r>
              <a:rPr lang="fr-FR" sz="1632" dirty="0">
                <a:solidFill>
                  <a:schemeClr val="bg1"/>
                </a:solidFill>
                <a:latin typeface="Aptos" panose="020B0004020202020204" pitchFamily="34" charset="0"/>
              </a:rPr>
              <a:t> La formation des dirigeants, au même titre que celle des enseignants est mentionnée dans le cadre des « Missions secteur Formation » et formulée ainsi :</a:t>
            </a:r>
          </a:p>
          <a:p>
            <a:pPr marL="259118" indent="-259118">
              <a:buFont typeface="Wingdings" panose="05000000000000000000" pitchFamily="2" charset="2"/>
              <a:buChar char="q"/>
            </a:pPr>
            <a:endParaRPr lang="fr-FR" sz="1632" dirty="0">
              <a:solidFill>
                <a:schemeClr val="bg1"/>
              </a:solidFill>
              <a:latin typeface="Aptos" panose="020B0004020202020204" pitchFamily="34" charset="0"/>
            </a:endParaRPr>
          </a:p>
          <a:p>
            <a:pPr marL="259118" indent="-259118">
              <a:buFont typeface="Wingdings" panose="05000000000000000000" pitchFamily="2" charset="2"/>
              <a:buChar char="q"/>
            </a:pPr>
            <a:r>
              <a:rPr lang="fr-FR" sz="1632" dirty="0">
                <a:solidFill>
                  <a:schemeClr val="bg1"/>
                </a:solidFill>
                <a:latin typeface="Aptos" panose="020B0004020202020204" pitchFamily="34" charset="0"/>
              </a:rPr>
              <a:t> «Organisation de la Formation Professionnelle Continue des enseignants, des dirigeants et des formateurs territoriaux.(Page 17 textes officiels).</a:t>
            </a:r>
          </a:p>
        </p:txBody>
      </p:sp>
      <p:sp>
        <p:nvSpPr>
          <p:cNvPr id="146" name="CustomShape 8">
            <a:extLst>
              <a:ext uri="{FF2B5EF4-FFF2-40B4-BE49-F238E27FC236}">
                <a16:creationId xmlns:a16="http://schemas.microsoft.com/office/drawing/2014/main" id="{1656F00A-C852-1472-CDFF-3D072B088C47}"/>
              </a:ext>
            </a:extLst>
          </p:cNvPr>
          <p:cNvSpPr/>
          <p:nvPr/>
        </p:nvSpPr>
        <p:spPr>
          <a:xfrm>
            <a:off x="3874797" y="5373582"/>
            <a:ext cx="1900124" cy="834934"/>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Arial"/>
              <a:ea typeface="DejaVu Sans"/>
              <a:cs typeface="DejaVu Sans"/>
            </a:endParaRPr>
          </a:p>
        </p:txBody>
      </p:sp>
      <p:sp>
        <p:nvSpPr>
          <p:cNvPr id="147" name="CustomShape 9">
            <a:extLst>
              <a:ext uri="{FF2B5EF4-FFF2-40B4-BE49-F238E27FC236}">
                <a16:creationId xmlns:a16="http://schemas.microsoft.com/office/drawing/2014/main" id="{2107B245-61BC-2E50-65DF-53B0EBCD135E}"/>
              </a:ext>
            </a:extLst>
          </p:cNvPr>
          <p:cNvSpPr/>
          <p:nvPr/>
        </p:nvSpPr>
        <p:spPr>
          <a:xfrm>
            <a:off x="8816086" y="3856209"/>
            <a:ext cx="1900801" cy="336824"/>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Arial"/>
              <a:ea typeface="DejaVu Sans"/>
              <a:cs typeface="DejaVu Sans"/>
            </a:endParaRPr>
          </a:p>
        </p:txBody>
      </p:sp>
      <p:sp>
        <p:nvSpPr>
          <p:cNvPr id="148" name="CustomShape 10">
            <a:extLst>
              <a:ext uri="{FF2B5EF4-FFF2-40B4-BE49-F238E27FC236}">
                <a16:creationId xmlns:a16="http://schemas.microsoft.com/office/drawing/2014/main" id="{F1D3F2E2-E0BE-AE5D-F125-BB3CC8E2FFEC}"/>
              </a:ext>
            </a:extLst>
          </p:cNvPr>
          <p:cNvSpPr/>
          <p:nvPr/>
        </p:nvSpPr>
        <p:spPr>
          <a:xfrm>
            <a:off x="8814437" y="5371711"/>
            <a:ext cx="1897337" cy="558940"/>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srgbClr val="E6332A"/>
              </a:solidFill>
              <a:latin typeface="Barlow"/>
              <a:ea typeface="DejaVu Sans"/>
              <a:cs typeface="DejaVu Sans"/>
            </a:endParaRPr>
          </a:p>
        </p:txBody>
      </p:sp>
      <p:sp>
        <p:nvSpPr>
          <p:cNvPr id="151" name="CustomShape 13">
            <a:extLst>
              <a:ext uri="{FF2B5EF4-FFF2-40B4-BE49-F238E27FC236}">
                <a16:creationId xmlns:a16="http://schemas.microsoft.com/office/drawing/2014/main" id="{3FDC9C03-15D0-B369-9E84-C243451F753C}"/>
              </a:ext>
            </a:extLst>
          </p:cNvPr>
          <p:cNvSpPr/>
          <p:nvPr/>
        </p:nvSpPr>
        <p:spPr>
          <a:xfrm>
            <a:off x="6207703" y="4501839"/>
            <a:ext cx="1892253" cy="521319"/>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2" name="CustomShape 14">
            <a:extLst>
              <a:ext uri="{FF2B5EF4-FFF2-40B4-BE49-F238E27FC236}">
                <a16:creationId xmlns:a16="http://schemas.microsoft.com/office/drawing/2014/main" id="{BA579F91-1B90-FA9E-19A8-C22F56E3C4C5}"/>
              </a:ext>
            </a:extLst>
          </p:cNvPr>
          <p:cNvSpPr/>
          <p:nvPr/>
        </p:nvSpPr>
        <p:spPr>
          <a:xfrm>
            <a:off x="5876581" y="6048129"/>
            <a:ext cx="2482561" cy="360147"/>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3" name="CustomShape 15">
            <a:extLst>
              <a:ext uri="{FF2B5EF4-FFF2-40B4-BE49-F238E27FC236}">
                <a16:creationId xmlns:a16="http://schemas.microsoft.com/office/drawing/2014/main" id="{C0058F27-501C-065F-9E0E-24F99CF3E0D4}"/>
              </a:ext>
            </a:extLst>
          </p:cNvPr>
          <p:cNvSpPr/>
          <p:nvPr/>
        </p:nvSpPr>
        <p:spPr>
          <a:xfrm>
            <a:off x="1712767" y="5373008"/>
            <a:ext cx="1892253" cy="50529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6" name="CustomShape 18">
            <a:extLst>
              <a:ext uri="{FF2B5EF4-FFF2-40B4-BE49-F238E27FC236}">
                <a16:creationId xmlns:a16="http://schemas.microsoft.com/office/drawing/2014/main" id="{B0A43B66-10C3-2123-9FEB-1852AA20CEAC}"/>
              </a:ext>
            </a:extLst>
          </p:cNvPr>
          <p:cNvSpPr/>
          <p:nvPr/>
        </p:nvSpPr>
        <p:spPr>
          <a:xfrm>
            <a:off x="9300944" y="2396266"/>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4</a:t>
            </a:r>
            <a:endParaRPr lang="fr-FR" sz="1432" spc="-1" dirty="0">
              <a:solidFill>
                <a:prstClr val="black"/>
              </a:solidFill>
              <a:latin typeface="Barlow"/>
              <a:ea typeface="DejaVu Sans"/>
              <a:cs typeface="DejaVu Sans"/>
            </a:endParaRPr>
          </a:p>
        </p:txBody>
      </p:sp>
      <p:sp>
        <p:nvSpPr>
          <p:cNvPr id="160" name="CustomShape 22">
            <a:extLst>
              <a:ext uri="{FF2B5EF4-FFF2-40B4-BE49-F238E27FC236}">
                <a16:creationId xmlns:a16="http://schemas.microsoft.com/office/drawing/2014/main" id="{204C12D4-5702-2ECB-5DB1-252B3287A259}"/>
              </a:ext>
            </a:extLst>
          </p:cNvPr>
          <p:cNvSpPr/>
          <p:nvPr/>
        </p:nvSpPr>
        <p:spPr>
          <a:xfrm>
            <a:off x="4557170" y="2377299"/>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sp>
        <p:nvSpPr>
          <p:cNvPr id="166" name="CustomShape 28">
            <a:extLst>
              <a:ext uri="{FF2B5EF4-FFF2-40B4-BE49-F238E27FC236}">
                <a16:creationId xmlns:a16="http://schemas.microsoft.com/office/drawing/2014/main" id="{25A604FD-54C8-8BF4-1E85-599B3A50687B}"/>
              </a:ext>
            </a:extLst>
          </p:cNvPr>
          <p:cNvSpPr/>
          <p:nvPr/>
        </p:nvSpPr>
        <p:spPr>
          <a:xfrm>
            <a:off x="4859952" y="-798449"/>
            <a:ext cx="427138"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lstStyle/>
          <a:p>
            <a:pPr defTabSz="727189"/>
            <a:r>
              <a:rPr lang="fr-FR" sz="1432" spc="-1">
                <a:solidFill>
                  <a:srgbClr val="FFFFFF"/>
                </a:solidFill>
                <a:latin typeface="Calibri"/>
                <a:ea typeface="DejaVu Sans"/>
                <a:cs typeface="DejaVu Sans"/>
              </a:rPr>
              <a:t>12</a:t>
            </a:r>
            <a:endParaRPr lang="fr-FR" sz="1432" spc="-1">
              <a:solidFill>
                <a:prstClr val="black"/>
              </a:solidFill>
              <a:latin typeface="Arial"/>
              <a:ea typeface="DejaVu Sans"/>
              <a:cs typeface="DejaVu Sans"/>
            </a:endParaRPr>
          </a:p>
        </p:txBody>
      </p:sp>
      <p:sp>
        <p:nvSpPr>
          <p:cNvPr id="168" name="CustomShape 30">
            <a:extLst>
              <a:ext uri="{FF2B5EF4-FFF2-40B4-BE49-F238E27FC236}">
                <a16:creationId xmlns:a16="http://schemas.microsoft.com/office/drawing/2014/main" id="{4B65AF31-3364-450D-ACB2-8EAABEF800D7}"/>
              </a:ext>
            </a:extLst>
          </p:cNvPr>
          <p:cNvSpPr/>
          <p:nvPr/>
        </p:nvSpPr>
        <p:spPr>
          <a:xfrm>
            <a:off x="6999743" y="2387125"/>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sp>
        <p:nvSpPr>
          <p:cNvPr id="170" name="CustomShape 32">
            <a:extLst>
              <a:ext uri="{FF2B5EF4-FFF2-40B4-BE49-F238E27FC236}">
                <a16:creationId xmlns:a16="http://schemas.microsoft.com/office/drawing/2014/main" id="{37B7B574-A742-D128-EEB5-FBF0798425FD}"/>
              </a:ext>
            </a:extLst>
          </p:cNvPr>
          <p:cNvSpPr/>
          <p:nvPr/>
        </p:nvSpPr>
        <p:spPr>
          <a:xfrm>
            <a:off x="4598426" y="3947830"/>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sp>
        <p:nvSpPr>
          <p:cNvPr id="172" name="CustomShape 34">
            <a:extLst>
              <a:ext uri="{FF2B5EF4-FFF2-40B4-BE49-F238E27FC236}">
                <a16:creationId xmlns:a16="http://schemas.microsoft.com/office/drawing/2014/main" id="{ACC7CC24-9B97-DA29-334E-852C33B2E383}"/>
              </a:ext>
            </a:extLst>
          </p:cNvPr>
          <p:cNvSpPr/>
          <p:nvPr/>
        </p:nvSpPr>
        <p:spPr>
          <a:xfrm>
            <a:off x="7002749" y="3959626"/>
            <a:ext cx="462351"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pic>
        <p:nvPicPr>
          <p:cNvPr id="3" name="Picture 2">
            <a:extLst>
              <a:ext uri="{FF2B5EF4-FFF2-40B4-BE49-F238E27FC236}">
                <a16:creationId xmlns:a16="http://schemas.microsoft.com/office/drawing/2014/main" id="{7BA24556-8D2B-41A8-1F45-7D0ABE53DCF5}"/>
              </a:ext>
            </a:extLst>
          </p:cNvPr>
          <p:cNvPicPr>
            <a:picLocks noChangeAspect="1"/>
          </p:cNvPicPr>
          <p:nvPr/>
        </p:nvPicPr>
        <p:blipFill>
          <a:blip r:embed="rId3"/>
          <a:stretch>
            <a:fillRect/>
          </a:stretch>
        </p:blipFill>
        <p:spPr>
          <a:xfrm>
            <a:off x="1263001" y="308479"/>
            <a:ext cx="1449795" cy="727113"/>
          </a:xfrm>
          <a:prstGeom prst="rect">
            <a:avLst/>
          </a:prstGeom>
        </p:spPr>
      </p:pic>
      <p:sp>
        <p:nvSpPr>
          <p:cNvPr id="4" name="CustomShape 4">
            <a:extLst>
              <a:ext uri="{FF2B5EF4-FFF2-40B4-BE49-F238E27FC236}">
                <a16:creationId xmlns:a16="http://schemas.microsoft.com/office/drawing/2014/main" id="{243C14E2-41E2-248A-C637-4A5A22F03E3E}"/>
              </a:ext>
            </a:extLst>
          </p:cNvPr>
          <p:cNvSpPr>
            <a:spLocks noChangeAspect="1"/>
          </p:cNvSpPr>
          <p:nvPr/>
        </p:nvSpPr>
        <p:spPr>
          <a:xfrm>
            <a:off x="7411957" y="135924"/>
            <a:ext cx="1144163" cy="979345"/>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solidFill>
            <a:srgbClr val="FF0000"/>
          </a:solidFill>
          <a:ln>
            <a:no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5" name="CustomShape 16">
            <a:extLst>
              <a:ext uri="{FF2B5EF4-FFF2-40B4-BE49-F238E27FC236}">
                <a16:creationId xmlns:a16="http://schemas.microsoft.com/office/drawing/2014/main" id="{FE3F54EA-65DE-17FD-73C0-5083E5C3DA28}"/>
              </a:ext>
            </a:extLst>
          </p:cNvPr>
          <p:cNvSpPr/>
          <p:nvPr/>
        </p:nvSpPr>
        <p:spPr>
          <a:xfrm>
            <a:off x="7808360" y="367670"/>
            <a:ext cx="546040"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2176" b="1" spc="-1" dirty="0">
                <a:latin typeface="Barlow"/>
                <a:ea typeface="DejaVu Sans"/>
                <a:cs typeface="DejaVu Sans"/>
              </a:rPr>
              <a:t> 3</a:t>
            </a:r>
          </a:p>
        </p:txBody>
      </p:sp>
      <p:pic>
        <p:nvPicPr>
          <p:cNvPr id="6" name="Image 5">
            <a:extLst>
              <a:ext uri="{FF2B5EF4-FFF2-40B4-BE49-F238E27FC236}">
                <a16:creationId xmlns:a16="http://schemas.microsoft.com/office/drawing/2014/main" id="{6082F7FE-9039-BBEC-A43E-5B3257B1FCE7}"/>
              </a:ext>
            </a:extLst>
          </p:cNvPr>
          <p:cNvPicPr>
            <a:picLocks noChangeAspect="1"/>
          </p:cNvPicPr>
          <p:nvPr/>
        </p:nvPicPr>
        <p:blipFill>
          <a:blip r:embed="rId4"/>
          <a:stretch>
            <a:fillRect/>
          </a:stretch>
        </p:blipFill>
        <p:spPr>
          <a:xfrm>
            <a:off x="8556120" y="387859"/>
            <a:ext cx="1918333" cy="514135"/>
          </a:xfrm>
          <a:prstGeom prst="rect">
            <a:avLst/>
          </a:prstGeom>
        </p:spPr>
      </p:pic>
      <p:grpSp>
        <p:nvGrpSpPr>
          <p:cNvPr id="7" name="Groupe 6">
            <a:extLst>
              <a:ext uri="{FF2B5EF4-FFF2-40B4-BE49-F238E27FC236}">
                <a16:creationId xmlns:a16="http://schemas.microsoft.com/office/drawing/2014/main" id="{F5D550BF-0EE6-716B-6E03-81E7260EB81D}"/>
              </a:ext>
            </a:extLst>
          </p:cNvPr>
          <p:cNvGrpSpPr/>
          <p:nvPr/>
        </p:nvGrpSpPr>
        <p:grpSpPr>
          <a:xfrm>
            <a:off x="4253443" y="956182"/>
            <a:ext cx="3158514" cy="2132755"/>
            <a:chOff x="-4156811" y="2978759"/>
            <a:chExt cx="3158514" cy="2132755"/>
          </a:xfrm>
        </p:grpSpPr>
        <p:sp>
          <p:nvSpPr>
            <p:cNvPr id="8" name="Rectangle : coins arrondis 7">
              <a:extLst>
                <a:ext uri="{FF2B5EF4-FFF2-40B4-BE49-F238E27FC236}">
                  <a16:creationId xmlns:a16="http://schemas.microsoft.com/office/drawing/2014/main" id="{131CBD74-8F94-37C5-4DC9-002830494581}"/>
                </a:ext>
              </a:extLst>
            </p:cNvPr>
            <p:cNvSpPr/>
            <p:nvPr/>
          </p:nvSpPr>
          <p:spPr>
            <a:xfrm>
              <a:off x="-4142455" y="2978759"/>
              <a:ext cx="3144158" cy="213275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9" name="Rectangle : coins arrondis 4">
              <a:extLst>
                <a:ext uri="{FF2B5EF4-FFF2-40B4-BE49-F238E27FC236}">
                  <a16:creationId xmlns:a16="http://schemas.microsoft.com/office/drawing/2014/main" id="{FCB63C87-4098-54CE-F664-99A952631368}"/>
                </a:ext>
              </a:extLst>
            </p:cNvPr>
            <p:cNvSpPr txBox="1"/>
            <p:nvPr/>
          </p:nvSpPr>
          <p:spPr>
            <a:xfrm>
              <a:off x="-4156811" y="3021424"/>
              <a:ext cx="3019226" cy="20078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accent2"/>
                  </a:solidFill>
                  <a:latin typeface="Aptos" panose="020B0004020202020204" pitchFamily="34" charset="0"/>
                </a:rPr>
                <a:t>Des référents pour chaque ligue</a:t>
              </a:r>
            </a:p>
            <a:p>
              <a:pPr marL="0" lvl="0" indent="0" algn="l" defTabSz="711200">
                <a:lnSpc>
                  <a:spcPct val="90000"/>
                </a:lnSpc>
                <a:spcBef>
                  <a:spcPct val="0"/>
                </a:spcBef>
                <a:spcAft>
                  <a:spcPct val="35000"/>
                </a:spcAft>
                <a:buNone/>
              </a:pPr>
              <a:r>
                <a:rPr lang="fr-FR" sz="1600" b="1" kern="1200" dirty="0"/>
                <a:t>🧩</a:t>
              </a:r>
              <a:r>
                <a:rPr lang="fr-FR" sz="1600" kern="1200" dirty="0">
                  <a:latin typeface="Aptos" panose="020B0004020202020204" pitchFamily="34" charset="0"/>
                </a:rPr>
                <a:t>Étude des besoins territoriaux</a:t>
              </a:r>
            </a:p>
            <a:p>
              <a:pPr marL="0" lvl="0" indent="0" algn="ctr" defTabSz="711200">
                <a:lnSpc>
                  <a:spcPct val="90000"/>
                </a:lnSpc>
                <a:spcBef>
                  <a:spcPct val="0"/>
                </a:spcBef>
                <a:spcAft>
                  <a:spcPct val="35000"/>
                </a:spcAft>
                <a:buNone/>
              </a:pPr>
              <a:r>
                <a:rPr lang="fr-FR" sz="1600" b="1" kern="1200" dirty="0"/>
                <a:t>🧩 </a:t>
              </a:r>
              <a:r>
                <a:rPr lang="fr-FR" sz="1600" kern="1200" dirty="0">
                  <a:latin typeface="Aptos" panose="020B0004020202020204" pitchFamily="34" charset="0"/>
                </a:rPr>
                <a:t>Mise en place d’un Plan de Formation des dirigeants</a:t>
              </a:r>
            </a:p>
            <a:p>
              <a:pPr marL="0" lvl="0" indent="0" algn="ctr" defTabSz="711200">
                <a:lnSpc>
                  <a:spcPct val="90000"/>
                </a:lnSpc>
                <a:spcBef>
                  <a:spcPct val="0"/>
                </a:spcBef>
                <a:spcAft>
                  <a:spcPct val="35000"/>
                </a:spcAft>
                <a:buNone/>
              </a:pPr>
              <a:r>
                <a:rPr lang="fr-FR" sz="1600" kern="1200" dirty="0">
                  <a:latin typeface="Aptos" panose="020B0004020202020204" pitchFamily="34" charset="0"/>
                </a:rPr>
                <a:t>en cohérence avec les Initiatives des résultats Clés</a:t>
              </a:r>
            </a:p>
          </p:txBody>
        </p:sp>
      </p:grpSp>
      <p:sp>
        <p:nvSpPr>
          <p:cNvPr id="2" name="CustomShape 3">
            <a:extLst>
              <a:ext uri="{FF2B5EF4-FFF2-40B4-BE49-F238E27FC236}">
                <a16:creationId xmlns:a16="http://schemas.microsoft.com/office/drawing/2014/main" id="{43971723-A59A-3801-4C92-7B4C2D5F975C}"/>
              </a:ext>
            </a:extLst>
          </p:cNvPr>
          <p:cNvSpPr/>
          <p:nvPr/>
        </p:nvSpPr>
        <p:spPr>
          <a:xfrm>
            <a:off x="1657612" y="1793857"/>
            <a:ext cx="1947122" cy="349575"/>
          </a:xfrm>
          <a:prstGeom prst="rect">
            <a:avLst/>
          </a:prstGeom>
          <a:solidFill>
            <a:srgbClr val="002060"/>
          </a:solid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pPr algn="ctr"/>
            <a:r>
              <a:rPr lang="fr-FR" sz="2000" b="1" spc="-1" dirty="0">
                <a:solidFill>
                  <a:srgbClr val="00B050"/>
                </a:solidFill>
                <a:latin typeface="Aptos Black" panose="020F0502020204030204" pitchFamily="34" charset="0"/>
                <a:ea typeface="DejaVu Sans"/>
                <a:cs typeface="DejaVu Sans"/>
              </a:rPr>
              <a:t>LIGUE</a:t>
            </a:r>
          </a:p>
        </p:txBody>
      </p:sp>
    </p:spTree>
    <p:extLst>
      <p:ext uri="{BB962C8B-B14F-4D97-AF65-F5344CB8AC3E}">
        <p14:creationId xmlns:p14="http://schemas.microsoft.com/office/powerpoint/2010/main" val="1460753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5CC6E-2C21-AF8E-4B3D-CB6B01D0436E}"/>
            </a:ext>
          </a:extLst>
        </p:cNvPr>
        <p:cNvGrpSpPr/>
        <p:nvPr/>
      </p:nvGrpSpPr>
      <p:grpSpPr>
        <a:xfrm>
          <a:off x="0" y="0"/>
          <a:ext cx="0" cy="0"/>
          <a:chOff x="0" y="0"/>
          <a:chExt cx="0" cy="0"/>
        </a:xfrm>
      </p:grpSpPr>
      <p:sp>
        <p:nvSpPr>
          <p:cNvPr id="140" name="CustomShape 2">
            <a:extLst>
              <a:ext uri="{FF2B5EF4-FFF2-40B4-BE49-F238E27FC236}">
                <a16:creationId xmlns:a16="http://schemas.microsoft.com/office/drawing/2014/main" id="{A505F247-1834-FF9E-3A03-EA933A22EED8}"/>
              </a:ext>
            </a:extLst>
          </p:cNvPr>
          <p:cNvSpPr/>
          <p:nvPr/>
        </p:nvSpPr>
        <p:spPr>
          <a:xfrm>
            <a:off x="1355841" y="163129"/>
            <a:ext cx="9698988" cy="1059681"/>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ctr">
            <a:normAutofit/>
          </a:bodyPr>
          <a:lstStyle/>
          <a:p>
            <a:pPr algn="ctr" defTabSz="727189">
              <a:lnSpc>
                <a:spcPct val="90000"/>
              </a:lnSpc>
            </a:pPr>
            <a:r>
              <a:rPr lang="fr-FR" sz="3181" b="1" i="1" spc="-1" dirty="0">
                <a:solidFill>
                  <a:srgbClr val="0A0096"/>
                </a:solidFill>
                <a:latin typeface="Montserrat"/>
                <a:ea typeface="DejaVu Sans"/>
                <a:cs typeface="DejaVu Sans"/>
              </a:rPr>
              <a:t>Initiatives</a:t>
            </a:r>
          </a:p>
        </p:txBody>
      </p:sp>
      <p:sp>
        <p:nvSpPr>
          <p:cNvPr id="143" name="CustomShape 5">
            <a:extLst>
              <a:ext uri="{FF2B5EF4-FFF2-40B4-BE49-F238E27FC236}">
                <a16:creationId xmlns:a16="http://schemas.microsoft.com/office/drawing/2014/main" id="{394A0840-82DA-9B1E-0679-B04D59A653B4}"/>
              </a:ext>
            </a:extLst>
          </p:cNvPr>
          <p:cNvSpPr/>
          <p:nvPr/>
        </p:nvSpPr>
        <p:spPr>
          <a:xfrm>
            <a:off x="8815841" y="2195684"/>
            <a:ext cx="1687079" cy="79587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lstStyle/>
          <a:p>
            <a:pPr algn="ctr" defTabSz="727189"/>
            <a:endParaRPr lang="fr-FR" sz="1432" spc="-1">
              <a:solidFill>
                <a:prstClr val="black"/>
              </a:solidFill>
              <a:latin typeface="Arial"/>
              <a:ea typeface="DejaVu Sans"/>
              <a:cs typeface="DejaVu Sans"/>
            </a:endParaRPr>
          </a:p>
          <a:p>
            <a:pPr algn="ctr" defTabSz="727189"/>
            <a:endParaRPr lang="fr-FR" sz="1432" spc="-1">
              <a:solidFill>
                <a:prstClr val="black"/>
              </a:solidFill>
              <a:latin typeface="Arial"/>
              <a:ea typeface="DejaVu Sans"/>
              <a:cs typeface="DejaVu Sans"/>
            </a:endParaRPr>
          </a:p>
        </p:txBody>
      </p:sp>
      <p:sp>
        <p:nvSpPr>
          <p:cNvPr id="144" name="CustomShape 6">
            <a:extLst>
              <a:ext uri="{FF2B5EF4-FFF2-40B4-BE49-F238E27FC236}">
                <a16:creationId xmlns:a16="http://schemas.microsoft.com/office/drawing/2014/main" id="{1AABDB90-DBEB-45BB-3F8A-32930011DB89}"/>
              </a:ext>
            </a:extLst>
          </p:cNvPr>
          <p:cNvSpPr/>
          <p:nvPr/>
        </p:nvSpPr>
        <p:spPr>
          <a:xfrm>
            <a:off x="1651775" y="3192140"/>
            <a:ext cx="8896982" cy="3639675"/>
          </a:xfrm>
          <a:prstGeom prst="rect">
            <a:avLst/>
          </a:prstGeom>
          <a:solidFill>
            <a:srgbClr val="002060"/>
          </a:solid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pPr defTabSz="568621"/>
            <a:endParaRPr lang="fr-FR" sz="1814" b="1" dirty="0">
              <a:solidFill>
                <a:srgbClr val="FFC000"/>
              </a:solidFill>
              <a:latin typeface="Aptos" panose="020B0004020202020204" pitchFamily="34" charset="0"/>
            </a:endParaRPr>
          </a:p>
          <a:p>
            <a:pPr defTabSz="568621"/>
            <a:r>
              <a:rPr lang="fr-FR" sz="1814" b="1" dirty="0">
                <a:solidFill>
                  <a:srgbClr val="FFC000"/>
                </a:solidFill>
                <a:latin typeface="Aptos" panose="020B0004020202020204" pitchFamily="34" charset="0"/>
              </a:rPr>
              <a:t>Définir un Plan pour répondre au Résultat Clé de l’Ambition 3</a:t>
            </a:r>
          </a:p>
          <a:p>
            <a:endParaRPr lang="fr-FR" sz="1632" dirty="0">
              <a:solidFill>
                <a:schemeClr val="bg1"/>
              </a:solidFill>
              <a:latin typeface="Aptos" panose="020B0004020202020204" pitchFamily="34" charset="0"/>
            </a:endParaRPr>
          </a:p>
          <a:p>
            <a:pPr algn="ctr"/>
            <a:endParaRPr lang="fr-FR" sz="1632" dirty="0">
              <a:solidFill>
                <a:schemeClr val="bg1"/>
              </a:solidFill>
              <a:latin typeface="Aptos" panose="020B0004020202020204" pitchFamily="34" charset="0"/>
            </a:endParaRPr>
          </a:p>
          <a:p>
            <a:pPr marL="259118" indent="-259118">
              <a:buFont typeface="Wingdings" panose="05000000000000000000" pitchFamily="2" charset="2"/>
              <a:buChar char="q"/>
            </a:pPr>
            <a:r>
              <a:rPr lang="fr-FR" sz="1632" dirty="0">
                <a:solidFill>
                  <a:schemeClr val="bg1"/>
                </a:solidFill>
                <a:latin typeface="Aptos" panose="020B0004020202020204" pitchFamily="34" charset="0"/>
              </a:rPr>
              <a:t>Ce plan proposera des INITIATIVES qui produisent le résultat clé KR3. </a:t>
            </a:r>
          </a:p>
          <a:p>
            <a:r>
              <a:rPr lang="fr-FR" sz="1632" dirty="0">
                <a:solidFill>
                  <a:schemeClr val="bg1"/>
                </a:solidFill>
                <a:latin typeface="Aptos" panose="020B0004020202020204" pitchFamily="34" charset="0"/>
              </a:rPr>
              <a:t> </a:t>
            </a:r>
          </a:p>
          <a:p>
            <a:pPr marL="259118" indent="-259118">
              <a:lnSpc>
                <a:spcPct val="150000"/>
              </a:lnSpc>
              <a:buFont typeface="Wingdings" panose="05000000000000000000" pitchFamily="2" charset="2"/>
              <a:buChar char="q"/>
            </a:pPr>
            <a:r>
              <a:rPr lang="fr-FR" sz="1632" dirty="0">
                <a:solidFill>
                  <a:schemeClr val="bg1"/>
                </a:solidFill>
                <a:latin typeface="Aptos" panose="020B0004020202020204" pitchFamily="34" charset="0"/>
              </a:rPr>
              <a:t> L'opérationnalisation sera suggérée mais ne sera pas imposée, </a:t>
            </a:r>
          </a:p>
          <a:p>
            <a:pPr>
              <a:lnSpc>
                <a:spcPct val="150000"/>
              </a:lnSpc>
            </a:pPr>
            <a:r>
              <a:rPr lang="fr-FR" sz="1632" dirty="0">
                <a:solidFill>
                  <a:schemeClr val="bg1"/>
                </a:solidFill>
                <a:latin typeface="Aptos" panose="020B0004020202020204" pitchFamily="34" charset="0"/>
              </a:rPr>
              <a:t>       compte tenu de la diversité des territoires, mais sera du ressort</a:t>
            </a:r>
          </a:p>
          <a:p>
            <a:pPr>
              <a:lnSpc>
                <a:spcPct val="150000"/>
              </a:lnSpc>
            </a:pPr>
            <a:r>
              <a:rPr lang="fr-FR" sz="1632" dirty="0">
                <a:solidFill>
                  <a:schemeClr val="bg1"/>
                </a:solidFill>
                <a:latin typeface="Aptos" panose="020B0004020202020204" pitchFamily="34" charset="0"/>
              </a:rPr>
              <a:t>      de chaque ligue.</a:t>
            </a:r>
          </a:p>
        </p:txBody>
      </p:sp>
      <p:sp>
        <p:nvSpPr>
          <p:cNvPr id="146" name="CustomShape 8">
            <a:extLst>
              <a:ext uri="{FF2B5EF4-FFF2-40B4-BE49-F238E27FC236}">
                <a16:creationId xmlns:a16="http://schemas.microsoft.com/office/drawing/2014/main" id="{CD2E42A1-4EB3-68AE-7C83-27DD0F82D942}"/>
              </a:ext>
            </a:extLst>
          </p:cNvPr>
          <p:cNvSpPr/>
          <p:nvPr/>
        </p:nvSpPr>
        <p:spPr>
          <a:xfrm>
            <a:off x="3874797" y="5373582"/>
            <a:ext cx="1900124" cy="834934"/>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Arial"/>
              <a:ea typeface="DejaVu Sans"/>
              <a:cs typeface="DejaVu Sans"/>
            </a:endParaRPr>
          </a:p>
        </p:txBody>
      </p:sp>
      <p:sp>
        <p:nvSpPr>
          <p:cNvPr id="147" name="CustomShape 9">
            <a:extLst>
              <a:ext uri="{FF2B5EF4-FFF2-40B4-BE49-F238E27FC236}">
                <a16:creationId xmlns:a16="http://schemas.microsoft.com/office/drawing/2014/main" id="{0AAC8F4D-1CA6-8B19-B768-4645F25BDB68}"/>
              </a:ext>
            </a:extLst>
          </p:cNvPr>
          <p:cNvSpPr/>
          <p:nvPr/>
        </p:nvSpPr>
        <p:spPr>
          <a:xfrm>
            <a:off x="8816086" y="3856209"/>
            <a:ext cx="1900801" cy="336824"/>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Arial"/>
              <a:ea typeface="DejaVu Sans"/>
              <a:cs typeface="DejaVu Sans"/>
            </a:endParaRPr>
          </a:p>
        </p:txBody>
      </p:sp>
      <p:sp>
        <p:nvSpPr>
          <p:cNvPr id="148" name="CustomShape 10">
            <a:extLst>
              <a:ext uri="{FF2B5EF4-FFF2-40B4-BE49-F238E27FC236}">
                <a16:creationId xmlns:a16="http://schemas.microsoft.com/office/drawing/2014/main" id="{2E9A9752-061C-9458-DA77-45C737C3254D}"/>
              </a:ext>
            </a:extLst>
          </p:cNvPr>
          <p:cNvSpPr/>
          <p:nvPr/>
        </p:nvSpPr>
        <p:spPr>
          <a:xfrm>
            <a:off x="8814437" y="5371711"/>
            <a:ext cx="1897337" cy="558940"/>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srgbClr val="E6332A"/>
              </a:solidFill>
              <a:latin typeface="Barlow"/>
              <a:ea typeface="DejaVu Sans"/>
              <a:cs typeface="DejaVu Sans"/>
            </a:endParaRPr>
          </a:p>
        </p:txBody>
      </p:sp>
      <p:sp>
        <p:nvSpPr>
          <p:cNvPr id="151" name="CustomShape 13">
            <a:extLst>
              <a:ext uri="{FF2B5EF4-FFF2-40B4-BE49-F238E27FC236}">
                <a16:creationId xmlns:a16="http://schemas.microsoft.com/office/drawing/2014/main" id="{4572DC87-654D-109D-F8E2-7742D7B1D92D}"/>
              </a:ext>
            </a:extLst>
          </p:cNvPr>
          <p:cNvSpPr/>
          <p:nvPr/>
        </p:nvSpPr>
        <p:spPr>
          <a:xfrm>
            <a:off x="6207703" y="4501839"/>
            <a:ext cx="1892253" cy="521319"/>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2" name="CustomShape 14">
            <a:extLst>
              <a:ext uri="{FF2B5EF4-FFF2-40B4-BE49-F238E27FC236}">
                <a16:creationId xmlns:a16="http://schemas.microsoft.com/office/drawing/2014/main" id="{ACA9ED86-6E8B-F7C1-51F0-A5DB5BB70FA3}"/>
              </a:ext>
            </a:extLst>
          </p:cNvPr>
          <p:cNvSpPr/>
          <p:nvPr/>
        </p:nvSpPr>
        <p:spPr>
          <a:xfrm>
            <a:off x="5876581" y="6048129"/>
            <a:ext cx="2482561" cy="360147"/>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3" name="CustomShape 15">
            <a:extLst>
              <a:ext uri="{FF2B5EF4-FFF2-40B4-BE49-F238E27FC236}">
                <a16:creationId xmlns:a16="http://schemas.microsoft.com/office/drawing/2014/main" id="{E963D871-53A1-1331-3ACB-45AC03649193}"/>
              </a:ext>
            </a:extLst>
          </p:cNvPr>
          <p:cNvSpPr/>
          <p:nvPr/>
        </p:nvSpPr>
        <p:spPr>
          <a:xfrm>
            <a:off x="1712767" y="5373008"/>
            <a:ext cx="1892253" cy="50529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60" name="CustomShape 22">
            <a:extLst>
              <a:ext uri="{FF2B5EF4-FFF2-40B4-BE49-F238E27FC236}">
                <a16:creationId xmlns:a16="http://schemas.microsoft.com/office/drawing/2014/main" id="{7591E88B-14C0-FFD8-B533-4DC624594FA9}"/>
              </a:ext>
            </a:extLst>
          </p:cNvPr>
          <p:cNvSpPr/>
          <p:nvPr/>
        </p:nvSpPr>
        <p:spPr>
          <a:xfrm>
            <a:off x="4557170" y="2377299"/>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sp>
        <p:nvSpPr>
          <p:cNvPr id="166" name="CustomShape 28">
            <a:extLst>
              <a:ext uri="{FF2B5EF4-FFF2-40B4-BE49-F238E27FC236}">
                <a16:creationId xmlns:a16="http://schemas.microsoft.com/office/drawing/2014/main" id="{76EC840B-B3F8-00BF-1C8E-1259413663EE}"/>
              </a:ext>
            </a:extLst>
          </p:cNvPr>
          <p:cNvSpPr/>
          <p:nvPr/>
        </p:nvSpPr>
        <p:spPr>
          <a:xfrm>
            <a:off x="4859952" y="-798449"/>
            <a:ext cx="427138"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lstStyle/>
          <a:p>
            <a:pPr defTabSz="727189"/>
            <a:r>
              <a:rPr lang="fr-FR" sz="1432" spc="-1">
                <a:solidFill>
                  <a:srgbClr val="FFFFFF"/>
                </a:solidFill>
                <a:latin typeface="Calibri"/>
                <a:ea typeface="DejaVu Sans"/>
                <a:cs typeface="DejaVu Sans"/>
              </a:rPr>
              <a:t>12</a:t>
            </a:r>
            <a:endParaRPr lang="fr-FR" sz="1432" spc="-1">
              <a:solidFill>
                <a:prstClr val="black"/>
              </a:solidFill>
              <a:latin typeface="Arial"/>
              <a:ea typeface="DejaVu Sans"/>
              <a:cs typeface="DejaVu Sans"/>
            </a:endParaRPr>
          </a:p>
        </p:txBody>
      </p:sp>
      <p:sp>
        <p:nvSpPr>
          <p:cNvPr id="168" name="CustomShape 30">
            <a:extLst>
              <a:ext uri="{FF2B5EF4-FFF2-40B4-BE49-F238E27FC236}">
                <a16:creationId xmlns:a16="http://schemas.microsoft.com/office/drawing/2014/main" id="{99FA67F2-3FEE-284E-07D0-5D11C9881AC8}"/>
              </a:ext>
            </a:extLst>
          </p:cNvPr>
          <p:cNvSpPr/>
          <p:nvPr/>
        </p:nvSpPr>
        <p:spPr>
          <a:xfrm>
            <a:off x="9018300" y="5040495"/>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sp>
        <p:nvSpPr>
          <p:cNvPr id="170" name="CustomShape 32">
            <a:extLst>
              <a:ext uri="{FF2B5EF4-FFF2-40B4-BE49-F238E27FC236}">
                <a16:creationId xmlns:a16="http://schemas.microsoft.com/office/drawing/2014/main" id="{7F8F2DE7-8F87-BEA3-1144-BDB9C156023D}"/>
              </a:ext>
            </a:extLst>
          </p:cNvPr>
          <p:cNvSpPr/>
          <p:nvPr/>
        </p:nvSpPr>
        <p:spPr>
          <a:xfrm>
            <a:off x="4598426" y="3947830"/>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sp>
        <p:nvSpPr>
          <p:cNvPr id="172" name="CustomShape 34">
            <a:extLst>
              <a:ext uri="{FF2B5EF4-FFF2-40B4-BE49-F238E27FC236}">
                <a16:creationId xmlns:a16="http://schemas.microsoft.com/office/drawing/2014/main" id="{9F2A918B-4656-245C-CC8D-0A61FD60F790}"/>
              </a:ext>
            </a:extLst>
          </p:cNvPr>
          <p:cNvSpPr/>
          <p:nvPr/>
        </p:nvSpPr>
        <p:spPr>
          <a:xfrm>
            <a:off x="7002749" y="3959626"/>
            <a:ext cx="462351"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endParaRPr lang="fr-FR" sz="1432" spc="-1" dirty="0">
              <a:solidFill>
                <a:prstClr val="black"/>
              </a:solidFill>
              <a:latin typeface="Barlow"/>
              <a:ea typeface="DejaVu Sans"/>
              <a:cs typeface="DejaVu Sans"/>
            </a:endParaRPr>
          </a:p>
        </p:txBody>
      </p:sp>
      <p:pic>
        <p:nvPicPr>
          <p:cNvPr id="3" name="Picture 2">
            <a:extLst>
              <a:ext uri="{FF2B5EF4-FFF2-40B4-BE49-F238E27FC236}">
                <a16:creationId xmlns:a16="http://schemas.microsoft.com/office/drawing/2014/main" id="{FF1AB7C5-7C4C-EBFF-2F34-29682A37AA16}"/>
              </a:ext>
            </a:extLst>
          </p:cNvPr>
          <p:cNvPicPr>
            <a:picLocks noChangeAspect="1"/>
          </p:cNvPicPr>
          <p:nvPr/>
        </p:nvPicPr>
        <p:blipFill>
          <a:blip r:embed="rId3"/>
          <a:stretch>
            <a:fillRect/>
          </a:stretch>
        </p:blipFill>
        <p:spPr>
          <a:xfrm>
            <a:off x="1263001" y="308479"/>
            <a:ext cx="1449795" cy="727113"/>
          </a:xfrm>
          <a:prstGeom prst="rect">
            <a:avLst/>
          </a:prstGeom>
        </p:spPr>
      </p:pic>
      <p:sp>
        <p:nvSpPr>
          <p:cNvPr id="4" name="CustomShape 4">
            <a:extLst>
              <a:ext uri="{FF2B5EF4-FFF2-40B4-BE49-F238E27FC236}">
                <a16:creationId xmlns:a16="http://schemas.microsoft.com/office/drawing/2014/main" id="{E86B1925-7E36-449A-4F5B-78820FE5AEE6}"/>
              </a:ext>
            </a:extLst>
          </p:cNvPr>
          <p:cNvSpPr>
            <a:spLocks noChangeAspect="1"/>
          </p:cNvSpPr>
          <p:nvPr/>
        </p:nvSpPr>
        <p:spPr>
          <a:xfrm>
            <a:off x="7350728" y="117670"/>
            <a:ext cx="1144163" cy="979345"/>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solidFill>
            <a:srgbClr val="FF0000"/>
          </a:solidFill>
          <a:ln>
            <a:noFill/>
          </a:ln>
        </p:spPr>
        <p:style>
          <a:lnRef idx="0">
            <a:scrgbClr r="0" g="0" b="0"/>
          </a:lnRef>
          <a:fillRef idx="0">
            <a:scrgbClr r="0" g="0" b="0"/>
          </a:fillRef>
          <a:effectRef idx="0">
            <a:scrgbClr r="0" g="0" b="0"/>
          </a:effectRef>
          <a:fontRef idx="minor"/>
        </p:style>
        <p:txBody>
          <a:bodyPr/>
          <a:lstStyle/>
          <a:p>
            <a:pPr defTabSz="727189"/>
            <a:endParaRPr lang="fr-FR" sz="1432" dirty="0">
              <a:solidFill>
                <a:prstClr val="black"/>
              </a:solidFill>
              <a:latin typeface="Arial"/>
              <a:ea typeface="DejaVu Sans"/>
              <a:cs typeface="DejaVu Sans"/>
            </a:endParaRPr>
          </a:p>
          <a:p>
            <a:pPr defTabSz="727189"/>
            <a:endParaRPr lang="fr-FR" sz="1432" dirty="0">
              <a:solidFill>
                <a:prstClr val="black"/>
              </a:solidFill>
              <a:latin typeface="Arial"/>
              <a:ea typeface="DejaVu Sans"/>
              <a:cs typeface="DejaVu Sans"/>
            </a:endParaRPr>
          </a:p>
        </p:txBody>
      </p:sp>
      <p:sp>
        <p:nvSpPr>
          <p:cNvPr id="5" name="CustomShape 16">
            <a:extLst>
              <a:ext uri="{FF2B5EF4-FFF2-40B4-BE49-F238E27FC236}">
                <a16:creationId xmlns:a16="http://schemas.microsoft.com/office/drawing/2014/main" id="{918BB9D3-2A47-8505-13E8-0947A3625EA4}"/>
              </a:ext>
            </a:extLst>
          </p:cNvPr>
          <p:cNvSpPr/>
          <p:nvPr/>
        </p:nvSpPr>
        <p:spPr>
          <a:xfrm>
            <a:off x="7707371" y="379426"/>
            <a:ext cx="546040"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2176" b="1" spc="-1" dirty="0">
                <a:latin typeface="Barlow"/>
                <a:ea typeface="DejaVu Sans"/>
                <a:cs typeface="DejaVu Sans"/>
              </a:rPr>
              <a:t> 3</a:t>
            </a:r>
          </a:p>
        </p:txBody>
      </p:sp>
      <p:sp>
        <p:nvSpPr>
          <p:cNvPr id="6" name="object 6">
            <a:extLst>
              <a:ext uri="{FF2B5EF4-FFF2-40B4-BE49-F238E27FC236}">
                <a16:creationId xmlns:a16="http://schemas.microsoft.com/office/drawing/2014/main" id="{E2398C2E-594B-8F2C-849F-515F0903011E}"/>
              </a:ext>
            </a:extLst>
          </p:cNvPr>
          <p:cNvSpPr/>
          <p:nvPr/>
        </p:nvSpPr>
        <p:spPr>
          <a:xfrm>
            <a:off x="8133208" y="3625477"/>
            <a:ext cx="2354293" cy="3069395"/>
          </a:xfrm>
          <a:prstGeom prst="rect">
            <a:avLst/>
          </a:prstGeom>
          <a:blipFill>
            <a:blip r:embed="rId4" cstate="print"/>
            <a:stretch>
              <a:fillRect/>
            </a:stretch>
          </a:blipFill>
        </p:spPr>
        <p:txBody>
          <a:bodyPr wrap="square" lIns="0" tIns="0" rIns="0" bIns="0" rtlCol="0"/>
          <a:lstStyle/>
          <a:p>
            <a:endParaRPr sz="1632" dirty="0">
              <a:solidFill>
                <a:prstClr val="black"/>
              </a:solidFill>
              <a:latin typeface="Calibri"/>
            </a:endParaRPr>
          </a:p>
        </p:txBody>
      </p:sp>
      <p:sp>
        <p:nvSpPr>
          <p:cNvPr id="8" name="object 13">
            <a:extLst>
              <a:ext uri="{FF2B5EF4-FFF2-40B4-BE49-F238E27FC236}">
                <a16:creationId xmlns:a16="http://schemas.microsoft.com/office/drawing/2014/main" id="{E354EE8F-37A2-C9B4-CFC6-1DE7D6B3CD9C}"/>
              </a:ext>
            </a:extLst>
          </p:cNvPr>
          <p:cNvSpPr txBox="1"/>
          <p:nvPr/>
        </p:nvSpPr>
        <p:spPr>
          <a:xfrm>
            <a:off x="8359019" y="4821620"/>
            <a:ext cx="1762005" cy="516553"/>
          </a:xfrm>
          <a:prstGeom prst="rect">
            <a:avLst/>
          </a:prstGeom>
        </p:spPr>
        <p:txBody>
          <a:bodyPr vert="horz" wrap="square" lIns="0" tIns="8637" rIns="0" bIns="0" rtlCol="0">
            <a:spAutoFit/>
          </a:bodyPr>
          <a:lstStyle/>
          <a:p>
            <a:pPr marL="11516" marR="4607" indent="-1152" algn="ctr">
              <a:lnSpc>
                <a:spcPct val="102200"/>
              </a:lnSpc>
              <a:spcBef>
                <a:spcPts val="68"/>
              </a:spcBef>
            </a:pPr>
            <a:r>
              <a:rPr sz="816" b="1" spc="9" dirty="0">
                <a:solidFill>
                  <a:srgbClr val="FFFFFF"/>
                </a:solidFill>
                <a:latin typeface="Calibri"/>
                <a:cs typeface="Calibri"/>
              </a:rPr>
              <a:t>AVOIR </a:t>
            </a:r>
            <a:r>
              <a:rPr sz="816" b="1" spc="5" dirty="0">
                <a:solidFill>
                  <a:srgbClr val="FFFFFF"/>
                </a:solidFill>
                <a:latin typeface="Calibri"/>
                <a:cs typeface="Calibri"/>
              </a:rPr>
              <a:t>LES </a:t>
            </a:r>
            <a:r>
              <a:rPr sz="816" b="1" spc="9" dirty="0">
                <a:solidFill>
                  <a:srgbClr val="FFFFFF"/>
                </a:solidFill>
                <a:latin typeface="Calibri"/>
                <a:cs typeface="Calibri"/>
              </a:rPr>
              <a:t>MEILLEURES </a:t>
            </a:r>
            <a:r>
              <a:rPr sz="816" b="1" spc="14" dirty="0">
                <a:solidFill>
                  <a:srgbClr val="FFFFFF"/>
                </a:solidFill>
                <a:latin typeface="Calibri"/>
                <a:cs typeface="Calibri"/>
              </a:rPr>
              <a:t>STRUCTURES  </a:t>
            </a:r>
            <a:r>
              <a:rPr sz="816" b="1" spc="9" dirty="0">
                <a:solidFill>
                  <a:srgbClr val="FFFFFF"/>
                </a:solidFill>
                <a:latin typeface="Calibri"/>
                <a:cs typeface="Calibri"/>
              </a:rPr>
              <a:t>AINSI QUE </a:t>
            </a:r>
            <a:r>
              <a:rPr sz="816" b="1" spc="5" dirty="0">
                <a:solidFill>
                  <a:srgbClr val="FFFFFF"/>
                </a:solidFill>
                <a:latin typeface="Calibri"/>
                <a:cs typeface="Calibri"/>
              </a:rPr>
              <a:t>LES </a:t>
            </a:r>
            <a:r>
              <a:rPr sz="816" b="1" spc="14" dirty="0">
                <a:solidFill>
                  <a:srgbClr val="FFFFFF"/>
                </a:solidFill>
                <a:latin typeface="Calibri"/>
                <a:cs typeface="Calibri"/>
              </a:rPr>
              <a:t>PROFESSEURS </a:t>
            </a:r>
            <a:r>
              <a:rPr sz="816" b="1" spc="5" dirty="0">
                <a:solidFill>
                  <a:srgbClr val="FFFFFF"/>
                </a:solidFill>
                <a:latin typeface="Calibri"/>
                <a:cs typeface="Calibri"/>
              </a:rPr>
              <a:t>ET  </a:t>
            </a:r>
            <a:r>
              <a:rPr sz="816" b="1" spc="14" dirty="0">
                <a:solidFill>
                  <a:srgbClr val="FFFFFF"/>
                </a:solidFill>
                <a:latin typeface="Calibri"/>
                <a:cs typeface="Calibri"/>
              </a:rPr>
              <a:t>BÉNÉVOLES </a:t>
            </a:r>
            <a:r>
              <a:rPr sz="816" b="1" spc="5" dirty="0">
                <a:solidFill>
                  <a:srgbClr val="FFFFFF"/>
                </a:solidFill>
                <a:latin typeface="Calibri"/>
                <a:cs typeface="Calibri"/>
              </a:rPr>
              <a:t>LES </a:t>
            </a:r>
            <a:r>
              <a:rPr sz="816" b="1" spc="9" dirty="0">
                <a:solidFill>
                  <a:srgbClr val="FFFFFF"/>
                </a:solidFill>
                <a:latin typeface="Calibri"/>
                <a:cs typeface="Calibri"/>
              </a:rPr>
              <a:t>MIEUX </a:t>
            </a:r>
            <a:r>
              <a:rPr sz="816" b="1" spc="14" dirty="0">
                <a:solidFill>
                  <a:srgbClr val="FFFFFF"/>
                </a:solidFill>
                <a:latin typeface="Calibri"/>
                <a:cs typeface="Calibri"/>
              </a:rPr>
              <a:t>FORMÉS </a:t>
            </a:r>
            <a:r>
              <a:rPr sz="816" b="1" spc="5" dirty="0">
                <a:solidFill>
                  <a:srgbClr val="FFFFFF"/>
                </a:solidFill>
                <a:latin typeface="Calibri"/>
                <a:cs typeface="Calibri"/>
              </a:rPr>
              <a:t>ET LES  </a:t>
            </a:r>
            <a:r>
              <a:rPr sz="816" b="1" spc="9" dirty="0">
                <a:solidFill>
                  <a:srgbClr val="FFFFFF"/>
                </a:solidFill>
                <a:latin typeface="Calibri"/>
                <a:cs typeface="Calibri"/>
              </a:rPr>
              <a:t>PLUS</a:t>
            </a:r>
            <a:r>
              <a:rPr sz="816" b="1" spc="23" dirty="0">
                <a:solidFill>
                  <a:srgbClr val="FFFFFF"/>
                </a:solidFill>
                <a:latin typeface="Calibri"/>
                <a:cs typeface="Calibri"/>
              </a:rPr>
              <a:t> </a:t>
            </a:r>
            <a:r>
              <a:rPr sz="816" b="1" spc="14" dirty="0">
                <a:solidFill>
                  <a:srgbClr val="FFFFFF"/>
                </a:solidFill>
                <a:latin typeface="Calibri"/>
                <a:cs typeface="Calibri"/>
              </a:rPr>
              <a:t>ENGAGÉS</a:t>
            </a:r>
            <a:endParaRPr sz="816" dirty="0">
              <a:solidFill>
                <a:prstClr val="black"/>
              </a:solidFill>
              <a:latin typeface="Calibri"/>
              <a:cs typeface="Calibri"/>
            </a:endParaRPr>
          </a:p>
        </p:txBody>
      </p:sp>
      <p:sp>
        <p:nvSpPr>
          <p:cNvPr id="11" name="object 27">
            <a:extLst>
              <a:ext uri="{FF2B5EF4-FFF2-40B4-BE49-F238E27FC236}">
                <a16:creationId xmlns:a16="http://schemas.microsoft.com/office/drawing/2014/main" id="{0BE43D0C-8D9C-9978-1B80-8DDF89EC6435}"/>
              </a:ext>
            </a:extLst>
          </p:cNvPr>
          <p:cNvSpPr txBox="1"/>
          <p:nvPr/>
        </p:nvSpPr>
        <p:spPr>
          <a:xfrm>
            <a:off x="8886507" y="5906615"/>
            <a:ext cx="1155092" cy="329790"/>
          </a:xfrm>
          <a:prstGeom prst="rect">
            <a:avLst/>
          </a:prstGeom>
        </p:spPr>
        <p:txBody>
          <a:bodyPr vert="horz" wrap="square" lIns="0" tIns="19578" rIns="0" bIns="0" rtlCol="0">
            <a:spAutoFit/>
          </a:bodyPr>
          <a:lstStyle/>
          <a:p>
            <a:pPr marL="11516" marR="4607">
              <a:lnSpc>
                <a:spcPts val="825"/>
              </a:lnSpc>
              <a:spcBef>
                <a:spcPts val="154"/>
              </a:spcBef>
            </a:pPr>
            <a:r>
              <a:rPr sz="725" b="1" spc="9" dirty="0">
                <a:solidFill>
                  <a:srgbClr val="FFFFFF"/>
                </a:solidFill>
                <a:cs typeface="Arial"/>
              </a:rPr>
              <a:t>Former, </a:t>
            </a:r>
            <a:r>
              <a:rPr sz="725" b="1" spc="14" dirty="0">
                <a:solidFill>
                  <a:srgbClr val="FFFFFF"/>
                </a:solidFill>
                <a:cs typeface="Arial"/>
              </a:rPr>
              <a:t>valoriser </a:t>
            </a:r>
            <a:r>
              <a:rPr sz="725" b="1" spc="23" dirty="0">
                <a:solidFill>
                  <a:srgbClr val="FFFFFF"/>
                </a:solidFill>
                <a:cs typeface="Arial"/>
              </a:rPr>
              <a:t>et  </a:t>
            </a:r>
            <a:r>
              <a:rPr sz="725" b="1" spc="32" dirty="0">
                <a:solidFill>
                  <a:srgbClr val="FFFFFF"/>
                </a:solidFill>
                <a:cs typeface="Arial"/>
              </a:rPr>
              <a:t>accompagner </a:t>
            </a:r>
            <a:r>
              <a:rPr sz="725" spc="-9" dirty="0">
                <a:solidFill>
                  <a:srgbClr val="FFFFFF"/>
                </a:solidFill>
                <a:latin typeface="Lucida Sans Unicode"/>
                <a:cs typeface="Lucida Sans Unicode"/>
              </a:rPr>
              <a:t>25% </a:t>
            </a:r>
            <a:r>
              <a:rPr sz="725" spc="14" dirty="0">
                <a:solidFill>
                  <a:srgbClr val="FFFFFF"/>
                </a:solidFill>
                <a:latin typeface="Lucida Sans Unicode"/>
                <a:cs typeface="Lucida Sans Unicode"/>
              </a:rPr>
              <a:t>des  </a:t>
            </a:r>
            <a:r>
              <a:rPr sz="725" spc="5" dirty="0">
                <a:solidFill>
                  <a:srgbClr val="FFFFFF"/>
                </a:solidFill>
                <a:latin typeface="Lucida Sans Unicode"/>
                <a:cs typeface="Lucida Sans Unicode"/>
              </a:rPr>
              <a:t>bénévoles </a:t>
            </a:r>
            <a:r>
              <a:rPr sz="725" spc="27" dirty="0">
                <a:solidFill>
                  <a:srgbClr val="FFFFFF"/>
                </a:solidFill>
                <a:latin typeface="Lucida Sans Unicode"/>
                <a:cs typeface="Lucida Sans Unicode"/>
              </a:rPr>
              <a:t>chaque</a:t>
            </a:r>
            <a:r>
              <a:rPr sz="725" spc="-172" dirty="0">
                <a:solidFill>
                  <a:srgbClr val="FFFFFF"/>
                </a:solidFill>
                <a:latin typeface="Lucida Sans Unicode"/>
                <a:cs typeface="Lucida Sans Unicode"/>
              </a:rPr>
              <a:t> </a:t>
            </a:r>
            <a:r>
              <a:rPr sz="725" spc="23" dirty="0">
                <a:solidFill>
                  <a:srgbClr val="FFFFFF"/>
                </a:solidFill>
                <a:latin typeface="Lucida Sans Unicode"/>
                <a:cs typeface="Lucida Sans Unicode"/>
              </a:rPr>
              <a:t>année</a:t>
            </a:r>
            <a:endParaRPr sz="725" dirty="0">
              <a:solidFill>
                <a:prstClr val="black"/>
              </a:solidFill>
              <a:latin typeface="Lucida Sans Unicode"/>
              <a:cs typeface="Lucida Sans Unicode"/>
            </a:endParaRPr>
          </a:p>
        </p:txBody>
      </p:sp>
      <p:sp>
        <p:nvSpPr>
          <p:cNvPr id="13" name="object 35">
            <a:extLst>
              <a:ext uri="{FF2B5EF4-FFF2-40B4-BE49-F238E27FC236}">
                <a16:creationId xmlns:a16="http://schemas.microsoft.com/office/drawing/2014/main" id="{DD2E2AC3-D0B4-694B-6441-F4384E74BDB1}"/>
              </a:ext>
            </a:extLst>
          </p:cNvPr>
          <p:cNvSpPr txBox="1"/>
          <p:nvPr/>
        </p:nvSpPr>
        <p:spPr>
          <a:xfrm>
            <a:off x="8933319" y="4125512"/>
            <a:ext cx="833209" cy="207067"/>
          </a:xfrm>
          <a:prstGeom prst="rect">
            <a:avLst/>
          </a:prstGeom>
        </p:spPr>
        <p:txBody>
          <a:bodyPr vert="horz" wrap="square" lIns="0" tIns="11516" rIns="0" bIns="0" rtlCol="0">
            <a:spAutoFit/>
          </a:bodyPr>
          <a:lstStyle/>
          <a:p>
            <a:pPr marL="11516">
              <a:spcBef>
                <a:spcPts val="91"/>
              </a:spcBef>
            </a:pPr>
            <a:r>
              <a:rPr sz="1270" b="1" spc="-18" dirty="0">
                <a:solidFill>
                  <a:srgbClr val="FFFFFF"/>
                </a:solidFill>
                <a:latin typeface="Calibri"/>
                <a:cs typeface="Calibri"/>
              </a:rPr>
              <a:t>AMBITION</a:t>
            </a:r>
            <a:r>
              <a:rPr sz="1270" b="1" spc="-86" dirty="0">
                <a:solidFill>
                  <a:srgbClr val="FFFFFF"/>
                </a:solidFill>
                <a:latin typeface="Calibri"/>
                <a:cs typeface="Calibri"/>
              </a:rPr>
              <a:t> </a:t>
            </a:r>
            <a:r>
              <a:rPr sz="1270" b="1" spc="-5" dirty="0">
                <a:solidFill>
                  <a:srgbClr val="FFFFFF"/>
                </a:solidFill>
                <a:latin typeface="Calibri"/>
                <a:cs typeface="Calibri"/>
              </a:rPr>
              <a:t>3</a:t>
            </a:r>
            <a:endParaRPr sz="1270" dirty="0">
              <a:solidFill>
                <a:prstClr val="black"/>
              </a:solidFill>
              <a:latin typeface="Calibri"/>
              <a:cs typeface="Calibri"/>
            </a:endParaRPr>
          </a:p>
        </p:txBody>
      </p:sp>
      <p:sp>
        <p:nvSpPr>
          <p:cNvPr id="18" name="object 49">
            <a:extLst>
              <a:ext uri="{FF2B5EF4-FFF2-40B4-BE49-F238E27FC236}">
                <a16:creationId xmlns:a16="http://schemas.microsoft.com/office/drawing/2014/main" id="{0030668F-F8CA-B76B-3076-C66B380416DA}"/>
              </a:ext>
            </a:extLst>
          </p:cNvPr>
          <p:cNvSpPr/>
          <p:nvPr/>
        </p:nvSpPr>
        <p:spPr>
          <a:xfrm>
            <a:off x="8379826" y="5979972"/>
            <a:ext cx="434167" cy="189444"/>
          </a:xfrm>
          <a:custGeom>
            <a:avLst/>
            <a:gdLst/>
            <a:ahLst/>
            <a:cxnLst/>
            <a:rect l="l" t="t" r="r" b="b"/>
            <a:pathLst>
              <a:path w="478789" h="208914">
                <a:moveTo>
                  <a:pt x="0" y="0"/>
                </a:moveTo>
                <a:lnTo>
                  <a:pt x="478717" y="0"/>
                </a:lnTo>
                <a:lnTo>
                  <a:pt x="478717" y="208600"/>
                </a:lnTo>
                <a:lnTo>
                  <a:pt x="0" y="208600"/>
                </a:lnTo>
                <a:lnTo>
                  <a:pt x="0" y="0"/>
                </a:lnTo>
                <a:close/>
              </a:path>
            </a:pathLst>
          </a:custGeom>
          <a:solidFill>
            <a:srgbClr val="FFFFFF"/>
          </a:solidFill>
        </p:spPr>
        <p:txBody>
          <a:bodyPr wrap="square" lIns="0" tIns="0" rIns="0" bIns="0" rtlCol="0"/>
          <a:lstStyle/>
          <a:p>
            <a:endParaRPr sz="1632">
              <a:solidFill>
                <a:prstClr val="black"/>
              </a:solidFill>
              <a:latin typeface="Calibri"/>
            </a:endParaRPr>
          </a:p>
        </p:txBody>
      </p:sp>
      <p:sp>
        <p:nvSpPr>
          <p:cNvPr id="19" name="object 50">
            <a:extLst>
              <a:ext uri="{FF2B5EF4-FFF2-40B4-BE49-F238E27FC236}">
                <a16:creationId xmlns:a16="http://schemas.microsoft.com/office/drawing/2014/main" id="{8190E3DA-57F0-A26F-9BE5-E1E9D4D79878}"/>
              </a:ext>
            </a:extLst>
          </p:cNvPr>
          <p:cNvSpPr txBox="1"/>
          <p:nvPr/>
        </p:nvSpPr>
        <p:spPr>
          <a:xfrm>
            <a:off x="8502964" y="5987634"/>
            <a:ext cx="213053" cy="151218"/>
          </a:xfrm>
          <a:prstGeom prst="rect">
            <a:avLst/>
          </a:prstGeom>
        </p:spPr>
        <p:txBody>
          <a:bodyPr vert="horz" wrap="square" lIns="0" tIns="11516" rIns="0" bIns="0" rtlCol="0">
            <a:spAutoFit/>
          </a:bodyPr>
          <a:lstStyle/>
          <a:p>
            <a:pPr marL="11516">
              <a:spcBef>
                <a:spcPts val="91"/>
              </a:spcBef>
            </a:pPr>
            <a:r>
              <a:rPr sz="907" b="1" spc="9" dirty="0">
                <a:solidFill>
                  <a:srgbClr val="090096"/>
                </a:solidFill>
                <a:latin typeface="Calibri"/>
                <a:cs typeface="Calibri"/>
              </a:rPr>
              <a:t>K</a:t>
            </a:r>
            <a:r>
              <a:rPr sz="907" b="1" spc="5" dirty="0">
                <a:solidFill>
                  <a:srgbClr val="090096"/>
                </a:solidFill>
                <a:latin typeface="Calibri"/>
                <a:cs typeface="Calibri"/>
              </a:rPr>
              <a:t>R</a:t>
            </a:r>
            <a:r>
              <a:rPr sz="907" b="1" spc="-5" dirty="0">
                <a:solidFill>
                  <a:srgbClr val="090096"/>
                </a:solidFill>
                <a:latin typeface="Calibri"/>
                <a:cs typeface="Calibri"/>
              </a:rPr>
              <a:t>3</a:t>
            </a:r>
            <a:endParaRPr sz="907" dirty="0">
              <a:solidFill>
                <a:prstClr val="black"/>
              </a:solidFill>
              <a:latin typeface="Calibri"/>
              <a:cs typeface="Calibri"/>
            </a:endParaRPr>
          </a:p>
        </p:txBody>
      </p:sp>
      <p:sp>
        <p:nvSpPr>
          <p:cNvPr id="22" name="object 61">
            <a:extLst>
              <a:ext uri="{FF2B5EF4-FFF2-40B4-BE49-F238E27FC236}">
                <a16:creationId xmlns:a16="http://schemas.microsoft.com/office/drawing/2014/main" id="{87294AEC-FF3F-6785-655A-45C1CB35B594}"/>
              </a:ext>
            </a:extLst>
          </p:cNvPr>
          <p:cNvSpPr/>
          <p:nvPr/>
        </p:nvSpPr>
        <p:spPr>
          <a:xfrm>
            <a:off x="8913564" y="4434798"/>
            <a:ext cx="699727" cy="9831"/>
          </a:xfrm>
          <a:prstGeom prst="rect">
            <a:avLst/>
          </a:prstGeom>
          <a:blipFill>
            <a:blip r:embed="rId5" cstate="print"/>
            <a:stretch>
              <a:fillRect/>
            </a:stretch>
          </a:blipFill>
        </p:spPr>
        <p:txBody>
          <a:bodyPr wrap="square" lIns="0" tIns="0" rIns="0" bIns="0" rtlCol="0"/>
          <a:lstStyle/>
          <a:p>
            <a:endParaRPr sz="1632">
              <a:solidFill>
                <a:prstClr val="black"/>
              </a:solidFill>
              <a:latin typeface="Calibri"/>
            </a:endParaRPr>
          </a:p>
        </p:txBody>
      </p:sp>
      <p:sp>
        <p:nvSpPr>
          <p:cNvPr id="23" name="object 66">
            <a:extLst>
              <a:ext uri="{FF2B5EF4-FFF2-40B4-BE49-F238E27FC236}">
                <a16:creationId xmlns:a16="http://schemas.microsoft.com/office/drawing/2014/main" id="{7F204A02-77B1-9934-4937-89DB2B7FE871}"/>
              </a:ext>
            </a:extLst>
          </p:cNvPr>
          <p:cNvSpPr/>
          <p:nvPr/>
        </p:nvSpPr>
        <p:spPr>
          <a:xfrm>
            <a:off x="8571435" y="4142543"/>
            <a:ext cx="251633" cy="173321"/>
          </a:xfrm>
          <a:custGeom>
            <a:avLst/>
            <a:gdLst/>
            <a:ahLst/>
            <a:cxnLst/>
            <a:rect l="l" t="t" r="r" b="b"/>
            <a:pathLst>
              <a:path w="277495" h="191135">
                <a:moveTo>
                  <a:pt x="221712" y="0"/>
                </a:moveTo>
                <a:lnTo>
                  <a:pt x="0" y="0"/>
                </a:lnTo>
                <a:lnTo>
                  <a:pt x="0" y="191053"/>
                </a:lnTo>
                <a:lnTo>
                  <a:pt x="221712" y="191053"/>
                </a:lnTo>
                <a:lnTo>
                  <a:pt x="221712" y="138435"/>
                </a:lnTo>
                <a:lnTo>
                  <a:pt x="277148" y="101061"/>
                </a:lnTo>
                <a:lnTo>
                  <a:pt x="221712" y="52612"/>
                </a:lnTo>
                <a:lnTo>
                  <a:pt x="221712" y="0"/>
                </a:lnTo>
                <a:close/>
              </a:path>
            </a:pathLst>
          </a:custGeom>
          <a:solidFill>
            <a:srgbClr val="FFFFFF"/>
          </a:solidFill>
        </p:spPr>
        <p:txBody>
          <a:bodyPr wrap="square" lIns="0" tIns="0" rIns="0" bIns="0" rtlCol="0"/>
          <a:lstStyle/>
          <a:p>
            <a:endParaRPr sz="1632">
              <a:solidFill>
                <a:prstClr val="black"/>
              </a:solidFill>
              <a:latin typeface="Calibri"/>
            </a:endParaRPr>
          </a:p>
        </p:txBody>
      </p:sp>
      <p:sp>
        <p:nvSpPr>
          <p:cNvPr id="24" name="object 71">
            <a:extLst>
              <a:ext uri="{FF2B5EF4-FFF2-40B4-BE49-F238E27FC236}">
                <a16:creationId xmlns:a16="http://schemas.microsoft.com/office/drawing/2014/main" id="{6C63137E-20CF-AAE8-65CD-69C6D3890D3C}"/>
              </a:ext>
            </a:extLst>
          </p:cNvPr>
          <p:cNvSpPr/>
          <p:nvPr/>
        </p:nvSpPr>
        <p:spPr>
          <a:xfrm>
            <a:off x="8598089" y="4167586"/>
            <a:ext cx="141195" cy="125226"/>
          </a:xfrm>
          <a:prstGeom prst="rect">
            <a:avLst/>
          </a:prstGeom>
          <a:blipFill>
            <a:blip r:embed="rId6" cstate="print"/>
            <a:stretch>
              <a:fillRect/>
            </a:stretch>
          </a:blipFill>
        </p:spPr>
        <p:txBody>
          <a:bodyPr wrap="square" lIns="0" tIns="0" rIns="0" bIns="0" rtlCol="0"/>
          <a:lstStyle/>
          <a:p>
            <a:endParaRPr sz="1632">
              <a:solidFill>
                <a:prstClr val="black"/>
              </a:solidFill>
              <a:latin typeface="Calibri"/>
            </a:endParaRPr>
          </a:p>
        </p:txBody>
      </p:sp>
      <p:sp>
        <p:nvSpPr>
          <p:cNvPr id="25" name="Ellipse 24">
            <a:extLst>
              <a:ext uri="{FF2B5EF4-FFF2-40B4-BE49-F238E27FC236}">
                <a16:creationId xmlns:a16="http://schemas.microsoft.com/office/drawing/2014/main" id="{00F1682C-8BE4-BBEA-ABF5-E9FAF0593CAF}"/>
              </a:ext>
            </a:extLst>
          </p:cNvPr>
          <p:cNvSpPr/>
          <p:nvPr/>
        </p:nvSpPr>
        <p:spPr>
          <a:xfrm>
            <a:off x="8328184" y="3802128"/>
            <a:ext cx="1857835" cy="797561"/>
          </a:xfrm>
          <a:prstGeom prst="ellipse">
            <a:avLst/>
          </a:prstGeom>
          <a:noFill/>
          <a:ln w="28575" cap="flat" cmpd="sng" algn="ctr">
            <a:solidFill>
              <a:srgbClr val="FF0000"/>
            </a:solidFill>
            <a:prstDash val="solid"/>
          </a:ln>
          <a:effectLst/>
        </p:spPr>
        <p:txBody>
          <a:bodyPr rtlCol="0" anchor="ctr"/>
          <a:lstStyle/>
          <a:p>
            <a:pPr algn="ctr" defTabSz="829178">
              <a:defRPr/>
            </a:pPr>
            <a:endParaRPr lang="fr-FR" sz="1632" kern="0">
              <a:solidFill>
                <a:prstClr val="white"/>
              </a:solidFill>
              <a:latin typeface="Calibri"/>
            </a:endParaRPr>
          </a:p>
        </p:txBody>
      </p:sp>
      <p:pic>
        <p:nvPicPr>
          <p:cNvPr id="26" name="Image 25">
            <a:extLst>
              <a:ext uri="{FF2B5EF4-FFF2-40B4-BE49-F238E27FC236}">
                <a16:creationId xmlns:a16="http://schemas.microsoft.com/office/drawing/2014/main" id="{DB347032-DB9D-3F4F-2DDE-53364560B4C0}"/>
              </a:ext>
            </a:extLst>
          </p:cNvPr>
          <p:cNvPicPr>
            <a:picLocks noChangeAspect="1"/>
          </p:cNvPicPr>
          <p:nvPr/>
        </p:nvPicPr>
        <p:blipFill>
          <a:blip r:embed="rId7"/>
          <a:stretch>
            <a:fillRect/>
          </a:stretch>
        </p:blipFill>
        <p:spPr>
          <a:xfrm>
            <a:off x="8253410" y="5681438"/>
            <a:ext cx="1998143" cy="823723"/>
          </a:xfrm>
          <a:prstGeom prst="rect">
            <a:avLst/>
          </a:prstGeom>
        </p:spPr>
      </p:pic>
      <p:grpSp>
        <p:nvGrpSpPr>
          <p:cNvPr id="7" name="Groupe 6">
            <a:extLst>
              <a:ext uri="{FF2B5EF4-FFF2-40B4-BE49-F238E27FC236}">
                <a16:creationId xmlns:a16="http://schemas.microsoft.com/office/drawing/2014/main" id="{C53D4F1D-A226-C826-D162-CC2C0AC11BD0}"/>
              </a:ext>
            </a:extLst>
          </p:cNvPr>
          <p:cNvGrpSpPr/>
          <p:nvPr/>
        </p:nvGrpSpPr>
        <p:grpSpPr>
          <a:xfrm>
            <a:off x="4342156" y="1011269"/>
            <a:ext cx="3144158" cy="2132755"/>
            <a:chOff x="-4170167" y="3012778"/>
            <a:chExt cx="3144158" cy="2132755"/>
          </a:xfrm>
        </p:grpSpPr>
        <p:sp>
          <p:nvSpPr>
            <p:cNvPr id="9" name="Rectangle : coins arrondis 8">
              <a:extLst>
                <a:ext uri="{FF2B5EF4-FFF2-40B4-BE49-F238E27FC236}">
                  <a16:creationId xmlns:a16="http://schemas.microsoft.com/office/drawing/2014/main" id="{E8452CFD-290B-40E7-FB6D-E020650FCDCE}"/>
                </a:ext>
              </a:extLst>
            </p:cNvPr>
            <p:cNvSpPr/>
            <p:nvPr/>
          </p:nvSpPr>
          <p:spPr>
            <a:xfrm>
              <a:off x="-4170167" y="3012778"/>
              <a:ext cx="3144158" cy="213275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10" name="Rectangle : coins arrondis 4">
              <a:extLst>
                <a:ext uri="{FF2B5EF4-FFF2-40B4-BE49-F238E27FC236}">
                  <a16:creationId xmlns:a16="http://schemas.microsoft.com/office/drawing/2014/main" id="{A8BED98E-99B8-B6BE-C32D-0314F092F86A}"/>
                </a:ext>
              </a:extLst>
            </p:cNvPr>
            <p:cNvSpPr txBox="1"/>
            <p:nvPr/>
          </p:nvSpPr>
          <p:spPr>
            <a:xfrm>
              <a:off x="-4156811" y="3021424"/>
              <a:ext cx="3019226" cy="20078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accent2"/>
                  </a:solidFill>
                  <a:latin typeface="Aptos" panose="020B0004020202020204" pitchFamily="34" charset="0"/>
                </a:rPr>
                <a:t>Des référents pour chaque ligue</a:t>
              </a:r>
            </a:p>
            <a:p>
              <a:pPr marL="0" lvl="0" indent="0" algn="l" defTabSz="711200">
                <a:lnSpc>
                  <a:spcPct val="90000"/>
                </a:lnSpc>
                <a:spcBef>
                  <a:spcPct val="0"/>
                </a:spcBef>
                <a:spcAft>
                  <a:spcPct val="35000"/>
                </a:spcAft>
                <a:buNone/>
              </a:pPr>
              <a:r>
                <a:rPr lang="fr-FR" sz="1600" b="1" kern="1200" dirty="0"/>
                <a:t>🧩</a:t>
              </a:r>
              <a:r>
                <a:rPr lang="fr-FR" sz="1600" kern="1200" dirty="0">
                  <a:latin typeface="Aptos" panose="020B0004020202020204" pitchFamily="34" charset="0"/>
                </a:rPr>
                <a:t>Étude des besoins territoriaux</a:t>
              </a:r>
            </a:p>
            <a:p>
              <a:pPr marL="0" lvl="0" indent="0" algn="ctr" defTabSz="711200">
                <a:lnSpc>
                  <a:spcPct val="90000"/>
                </a:lnSpc>
                <a:spcBef>
                  <a:spcPct val="0"/>
                </a:spcBef>
                <a:spcAft>
                  <a:spcPct val="35000"/>
                </a:spcAft>
                <a:buNone/>
              </a:pPr>
              <a:r>
                <a:rPr lang="fr-FR" sz="1600" b="1" kern="1200" dirty="0"/>
                <a:t>🧩 </a:t>
              </a:r>
              <a:r>
                <a:rPr lang="fr-FR" sz="1600" kern="1200" dirty="0">
                  <a:latin typeface="Aptos" panose="020B0004020202020204" pitchFamily="34" charset="0"/>
                </a:rPr>
                <a:t>Mise en place d’un Plan de Formation des dirigeants</a:t>
              </a:r>
            </a:p>
            <a:p>
              <a:pPr marL="0" lvl="0" indent="0" algn="ctr" defTabSz="711200">
                <a:lnSpc>
                  <a:spcPct val="90000"/>
                </a:lnSpc>
                <a:spcBef>
                  <a:spcPct val="0"/>
                </a:spcBef>
                <a:spcAft>
                  <a:spcPct val="35000"/>
                </a:spcAft>
                <a:buNone/>
              </a:pPr>
              <a:r>
                <a:rPr lang="fr-FR" sz="1600" kern="1200" dirty="0">
                  <a:latin typeface="Aptos" panose="020B0004020202020204" pitchFamily="34" charset="0"/>
                </a:rPr>
                <a:t>en cohérence avec les Initiatives des résultats Clés</a:t>
              </a:r>
            </a:p>
          </p:txBody>
        </p:sp>
      </p:grpSp>
      <p:pic>
        <p:nvPicPr>
          <p:cNvPr id="12" name="Image 11">
            <a:extLst>
              <a:ext uri="{FF2B5EF4-FFF2-40B4-BE49-F238E27FC236}">
                <a16:creationId xmlns:a16="http://schemas.microsoft.com/office/drawing/2014/main" id="{7892F13A-7233-AC84-F8B2-105E2591C323}"/>
              </a:ext>
            </a:extLst>
          </p:cNvPr>
          <p:cNvPicPr>
            <a:picLocks noChangeAspect="1"/>
          </p:cNvPicPr>
          <p:nvPr/>
        </p:nvPicPr>
        <p:blipFill>
          <a:blip r:embed="rId8"/>
          <a:stretch>
            <a:fillRect/>
          </a:stretch>
        </p:blipFill>
        <p:spPr>
          <a:xfrm>
            <a:off x="8556120" y="387859"/>
            <a:ext cx="1918333" cy="514135"/>
          </a:xfrm>
          <a:prstGeom prst="rect">
            <a:avLst/>
          </a:prstGeom>
        </p:spPr>
      </p:pic>
      <p:sp>
        <p:nvSpPr>
          <p:cNvPr id="2" name="CustomShape 3">
            <a:extLst>
              <a:ext uri="{FF2B5EF4-FFF2-40B4-BE49-F238E27FC236}">
                <a16:creationId xmlns:a16="http://schemas.microsoft.com/office/drawing/2014/main" id="{B8451FCA-8751-4603-7803-790B5552ED3C}"/>
              </a:ext>
            </a:extLst>
          </p:cNvPr>
          <p:cNvSpPr/>
          <p:nvPr/>
        </p:nvSpPr>
        <p:spPr>
          <a:xfrm>
            <a:off x="1657612" y="1793857"/>
            <a:ext cx="1947122" cy="349575"/>
          </a:xfrm>
          <a:prstGeom prst="rect">
            <a:avLst/>
          </a:prstGeom>
          <a:solidFill>
            <a:srgbClr val="002060"/>
          </a:solid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pPr algn="ctr"/>
            <a:r>
              <a:rPr lang="fr-FR" sz="2000" b="1" spc="-1" dirty="0">
                <a:solidFill>
                  <a:srgbClr val="00B050"/>
                </a:solidFill>
                <a:latin typeface="Aptos Black" panose="020F0502020204030204" pitchFamily="34" charset="0"/>
                <a:ea typeface="DejaVu Sans"/>
                <a:cs typeface="DejaVu Sans"/>
              </a:rPr>
              <a:t>LIGUE</a:t>
            </a:r>
          </a:p>
        </p:txBody>
      </p:sp>
    </p:spTree>
    <p:extLst>
      <p:ext uri="{BB962C8B-B14F-4D97-AF65-F5344CB8AC3E}">
        <p14:creationId xmlns:p14="http://schemas.microsoft.com/office/powerpoint/2010/main" val="76760159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84DB6-E03F-CDB0-793B-09F38AE08310}"/>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19410A70-4ECB-2D77-637C-BEC738D488BD}"/>
              </a:ext>
            </a:extLst>
          </p:cNvPr>
          <p:cNvSpPr txBox="1"/>
          <p:nvPr/>
        </p:nvSpPr>
        <p:spPr>
          <a:xfrm>
            <a:off x="4183092" y="1421546"/>
            <a:ext cx="7404850" cy="533095"/>
          </a:xfrm>
          <a:prstGeom prst="rect">
            <a:avLst/>
          </a:prstGeom>
          <a:noFill/>
        </p:spPr>
        <p:txBody>
          <a:bodyPr wrap="square" rtlCol="0">
            <a:spAutoFit/>
          </a:bodyPr>
          <a:lstStyle/>
          <a:p>
            <a:pPr defTabSz="363636"/>
            <a:r>
              <a:rPr lang="fr-FR" sz="2864" b="1" dirty="0">
                <a:solidFill>
                  <a:schemeClr val="bg1"/>
                </a:solidFill>
                <a:latin typeface="Aptos" panose="020B0004020202020204" pitchFamily="34" charset="0"/>
              </a:rPr>
              <a:t>Analyse de la situation et prise de décisions</a:t>
            </a:r>
          </a:p>
        </p:txBody>
      </p:sp>
      <p:sp>
        <p:nvSpPr>
          <p:cNvPr id="23" name="Rectangle 3">
            <a:extLst>
              <a:ext uri="{FF2B5EF4-FFF2-40B4-BE49-F238E27FC236}">
                <a16:creationId xmlns:a16="http://schemas.microsoft.com/office/drawing/2014/main" id="{BD461237-F1E8-F731-8425-98C9885C77FE}"/>
              </a:ext>
            </a:extLst>
          </p:cNvPr>
          <p:cNvSpPr>
            <a:spLocks noChangeArrowheads="1"/>
          </p:cNvSpPr>
          <p:nvPr/>
        </p:nvSpPr>
        <p:spPr bwMode="auto">
          <a:xfrm>
            <a:off x="5731497" y="2151770"/>
            <a:ext cx="6347381" cy="4365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01568"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00B050"/>
                </a:solidFill>
                <a:effectLst/>
                <a:latin typeface="Aptos" panose="020B0004020202020204" pitchFamily="34" charset="0"/>
                <a:ea typeface="Aptos" panose="020B0004020202020204" pitchFamily="34" charset="0"/>
                <a:cs typeface="Times New Roman" panose="02020603050405020304" pitchFamily="18" charset="0"/>
              </a:rPr>
              <a:t>Objectif</a:t>
            </a:r>
            <a:endParaRPr kumimoji="0" lang="fr-FR" altLang="fr-FR" sz="2000" b="0" i="0" u="none" strike="noStrike" cap="none" normalizeH="0" baseline="0" dirty="0">
              <a:ln>
                <a:noFill/>
              </a:ln>
              <a:solidFill>
                <a:srgbClr val="00B050"/>
              </a:solidFill>
              <a:effectLst/>
              <a:latin typeface="Aptos" panose="020B0004020202020204" pitchFamily="34" charset="0"/>
            </a:endParaRPr>
          </a:p>
          <a:p>
            <a:pPr algn="just" eaLnBrk="0" fontAlgn="base" hangingPunct="0">
              <a:lnSpc>
                <a:spcPct val="200000"/>
              </a:lnSpc>
              <a:spcBef>
                <a:spcPct val="0"/>
              </a:spcBef>
              <a:spcAft>
                <a:spcPct val="0"/>
              </a:spcAft>
            </a:pPr>
            <a:r>
              <a:rPr lang="fr-FR" b="1" dirty="0">
                <a:solidFill>
                  <a:schemeClr val="bg1"/>
                </a:solidFill>
              </a:rPr>
              <a:t>Site Fédéral onglet dédié : "Dojo </a:t>
            </a:r>
            <a:r>
              <a:rPr lang="fr-FR" b="1" dirty="0" err="1">
                <a:solidFill>
                  <a:schemeClr val="bg1"/>
                </a:solidFill>
              </a:rPr>
              <a:t>Academy</a:t>
            </a:r>
            <a:r>
              <a:rPr lang="fr-FR" b="1" dirty="0">
                <a:solidFill>
                  <a:schemeClr val="bg1"/>
                </a:solidFill>
              </a:rPr>
              <a:t>"</a:t>
            </a:r>
            <a:endParaRPr lang="fr-FR" dirty="0">
              <a:solidFill>
                <a:schemeClr val="bg1"/>
              </a:solidFill>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fr-FR" altLang="fr-FR" sz="2000" b="0" i="0" u="none" strike="noStrike" cap="none" normalizeH="0" baseline="0" dirty="0">
                <a:ln>
                  <a:noFill/>
                </a:ln>
                <a:solidFill>
                  <a:srgbClr val="FFFFFF"/>
                </a:solidFill>
                <a:effectLst/>
                <a:latin typeface="Aptos" panose="020B0004020202020204" pitchFamily="34" charset="0"/>
                <a:ea typeface="Aptos" panose="020B0004020202020204" pitchFamily="34" charset="0"/>
                <a:cs typeface="Times New Roman" panose="02020603050405020304" pitchFamily="18" charset="0"/>
              </a:rPr>
              <a:t>Créer une interface de formation dédiée aux dirigeants (présidents, secrétaires, trésoriers, membres du comité directeur, bénévoles etc.) avec un suivi personnalisé et national, une visibilité forte, et des indicateurs de performance clairs pour l’olympiade en cours.</a:t>
            </a:r>
            <a:endParaRPr kumimoji="0" lang="fr-FR" altLang="fr-FR" sz="2000" b="0" i="0" u="none" strike="noStrike" cap="none" normalizeH="0" baseline="0" dirty="0">
              <a:ln>
                <a:noFill/>
              </a:ln>
              <a:solidFill>
                <a:srgbClr val="FFFFFF"/>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26" name="Image 25" descr="Une image contenant personne, habits, homme, personnes&#10;&#10;Le contenu généré par l’IA peut être incorrect.">
            <a:extLst>
              <a:ext uri="{FF2B5EF4-FFF2-40B4-BE49-F238E27FC236}">
                <a16:creationId xmlns:a16="http://schemas.microsoft.com/office/drawing/2014/main" id="{7F770184-98D3-6D10-7DD0-F84BE1E36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22" y="2531926"/>
            <a:ext cx="5357072" cy="2473707"/>
          </a:xfrm>
          <a:prstGeom prst="rect">
            <a:avLst/>
          </a:prstGeom>
        </p:spPr>
      </p:pic>
      <p:grpSp>
        <p:nvGrpSpPr>
          <p:cNvPr id="27" name="Groupe 26">
            <a:extLst>
              <a:ext uri="{FF2B5EF4-FFF2-40B4-BE49-F238E27FC236}">
                <a16:creationId xmlns:a16="http://schemas.microsoft.com/office/drawing/2014/main" id="{0E1B0F6A-205B-B9E1-110E-5E565DABCA48}"/>
              </a:ext>
            </a:extLst>
          </p:cNvPr>
          <p:cNvGrpSpPr/>
          <p:nvPr/>
        </p:nvGrpSpPr>
        <p:grpSpPr>
          <a:xfrm>
            <a:off x="226243" y="204553"/>
            <a:ext cx="3695546" cy="2005970"/>
            <a:chOff x="2128582" y="-52246"/>
            <a:chExt cx="3695546" cy="2005970"/>
          </a:xfrm>
        </p:grpSpPr>
        <p:sp>
          <p:nvSpPr>
            <p:cNvPr id="28" name="Rectangle : coins arrondis 27">
              <a:extLst>
                <a:ext uri="{FF2B5EF4-FFF2-40B4-BE49-F238E27FC236}">
                  <a16:creationId xmlns:a16="http://schemas.microsoft.com/office/drawing/2014/main" id="{24BAAE9E-4948-4D81-5FE1-19158FB1FA35}"/>
                </a:ext>
              </a:extLst>
            </p:cNvPr>
            <p:cNvSpPr/>
            <p:nvPr/>
          </p:nvSpPr>
          <p:spPr>
            <a:xfrm>
              <a:off x="2128582" y="-52246"/>
              <a:ext cx="3695546" cy="20059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29" name="Rectangle : coins arrondis 4">
              <a:extLst>
                <a:ext uri="{FF2B5EF4-FFF2-40B4-BE49-F238E27FC236}">
                  <a16:creationId xmlns:a16="http://schemas.microsoft.com/office/drawing/2014/main" id="{79DD7018-B62F-AC48-D088-2BE60E292BA3}"/>
                </a:ext>
              </a:extLst>
            </p:cNvPr>
            <p:cNvSpPr txBox="1"/>
            <p:nvPr/>
          </p:nvSpPr>
          <p:spPr>
            <a:xfrm>
              <a:off x="2187335" y="6507"/>
              <a:ext cx="3578040" cy="18884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accent2"/>
                  </a:solidFill>
                  <a:latin typeface="Aptos" panose="020B0004020202020204" pitchFamily="34" charset="0"/>
                </a:rPr>
                <a:t>Un groupe de formateurs nationaux</a:t>
              </a:r>
            </a:p>
            <a:p>
              <a:pPr marL="0" lvl="0" indent="0" algn="ctr" defTabSz="711200">
                <a:lnSpc>
                  <a:spcPct val="90000"/>
                </a:lnSpc>
                <a:spcBef>
                  <a:spcPct val="0"/>
                </a:spcBef>
                <a:spcAft>
                  <a:spcPct val="35000"/>
                </a:spcAft>
                <a:buNone/>
              </a:pPr>
              <a:r>
                <a:rPr lang="fr-FR" sz="1600" b="1" kern="1200" dirty="0"/>
                <a:t>🧩 </a:t>
              </a:r>
              <a:r>
                <a:rPr lang="fr-FR" sz="1600" kern="1200" dirty="0">
                  <a:latin typeface="Aptos" panose="020B0004020202020204" pitchFamily="34" charset="0"/>
                </a:rPr>
                <a:t>Opérationnalise les initiatives des Résultats Clés</a:t>
              </a:r>
            </a:p>
            <a:p>
              <a:pPr marL="0" lvl="0" indent="0" algn="ctr" defTabSz="990600">
                <a:lnSpc>
                  <a:spcPct val="90000"/>
                </a:lnSpc>
                <a:spcBef>
                  <a:spcPct val="0"/>
                </a:spcBef>
                <a:spcAft>
                  <a:spcPct val="35000"/>
                </a:spcAft>
                <a:buNone/>
              </a:pPr>
              <a:r>
                <a:rPr lang="fr-FR" sz="1600" b="1" kern="1200" dirty="0"/>
                <a:t>🧩 </a:t>
              </a:r>
              <a:r>
                <a:rPr lang="fr-FR" sz="1600" kern="1200" dirty="0">
                  <a:latin typeface="Aptos" panose="020B0004020202020204" pitchFamily="34" charset="0"/>
                </a:rPr>
                <a:t>Propose des modules de formation</a:t>
              </a:r>
            </a:p>
            <a:p>
              <a:pPr marL="0" lvl="0" indent="0" algn="l" defTabSz="711200">
                <a:lnSpc>
                  <a:spcPct val="90000"/>
                </a:lnSpc>
                <a:spcBef>
                  <a:spcPct val="0"/>
                </a:spcBef>
                <a:spcAft>
                  <a:spcPct val="35000"/>
                </a:spcAft>
                <a:buNone/>
              </a:pPr>
              <a:r>
                <a:rPr lang="fr-FR" sz="1600" kern="1200" dirty="0">
                  <a:latin typeface="Aptos" panose="020B0004020202020204" pitchFamily="34" charset="0"/>
                </a:rPr>
                <a:t> </a:t>
              </a:r>
              <a:r>
                <a:rPr lang="fr-FR" sz="1600" b="1" kern="1200" dirty="0"/>
                <a:t>🧩</a:t>
              </a:r>
              <a:r>
                <a:rPr lang="fr-FR" sz="1600" kern="1200" dirty="0">
                  <a:latin typeface="Aptos" panose="020B0004020202020204" pitchFamily="34" charset="0"/>
                </a:rPr>
                <a:t>  Met des référents nationaux au     service des </a:t>
              </a:r>
              <a:r>
                <a:rPr lang="fr-FR" sz="1600" kern="1200" dirty="0" err="1">
                  <a:latin typeface="Aptos" panose="020B0004020202020204" pitchFamily="34" charset="0"/>
                </a:rPr>
                <a:t>OTD</a:t>
              </a:r>
              <a:r>
                <a:rPr lang="fr-FR" sz="1600" kern="1200" dirty="0">
                  <a:latin typeface="Aptos" panose="020B0004020202020204" pitchFamily="34" charset="0"/>
                </a:rPr>
                <a:t> (Mentorat) </a:t>
              </a:r>
            </a:p>
          </p:txBody>
        </p:sp>
      </p:grpSp>
    </p:spTree>
    <p:extLst>
      <p:ext uri="{BB962C8B-B14F-4D97-AF65-F5344CB8AC3E}">
        <p14:creationId xmlns:p14="http://schemas.microsoft.com/office/powerpoint/2010/main" val="3165389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9B862-74BB-2E47-72EA-6201FDDAADE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1919D378-2F4E-BD64-7A1F-6800C1EB5164}"/>
              </a:ext>
            </a:extLst>
          </p:cNvPr>
          <p:cNvSpPr txBox="1"/>
          <p:nvPr/>
        </p:nvSpPr>
        <p:spPr>
          <a:xfrm>
            <a:off x="808182" y="2107673"/>
            <a:ext cx="4608945" cy="4622869"/>
          </a:xfrm>
          <a:prstGeom prst="rect">
            <a:avLst/>
          </a:prstGeom>
          <a:noFill/>
        </p:spPr>
        <p:txBody>
          <a:bodyPr wrap="square" rtlCol="0">
            <a:spAutoFit/>
          </a:bodyPr>
          <a:lstStyle/>
          <a:p>
            <a:pPr lvl="0" fontAlgn="base">
              <a:lnSpc>
                <a:spcPct val="150000"/>
              </a:lnSpc>
              <a:tabLst>
                <a:tab pos="360363" algn="l"/>
                <a:tab pos="628650" algn="l"/>
              </a:tabLst>
            </a:pPr>
            <a:r>
              <a:rPr lang="fr-FR" dirty="0">
                <a:solidFill>
                  <a:schemeClr val="bg1">
                    <a:lumMod val="95000"/>
                  </a:schemeClr>
                </a:solidFill>
                <a:latin typeface="Aptos" panose="020B0004020202020204" pitchFamily="34" charset="0"/>
              </a:rPr>
              <a:t>1 -	Mon année d'élu</a:t>
            </a:r>
          </a:p>
          <a:p>
            <a:pPr lvl="0" fontAlgn="base">
              <a:lnSpc>
                <a:spcPct val="150000"/>
              </a:lnSpc>
              <a:tabLst>
                <a:tab pos="360363" algn="l"/>
                <a:tab pos="442913" algn="l"/>
              </a:tabLst>
            </a:pPr>
            <a:r>
              <a:rPr lang="fr-FR" dirty="0">
                <a:solidFill>
                  <a:schemeClr val="bg1">
                    <a:lumMod val="95000"/>
                  </a:schemeClr>
                </a:solidFill>
                <a:latin typeface="Aptos" panose="020B0004020202020204" pitchFamily="34" charset="0"/>
              </a:rPr>
              <a:t>2 - 	Outils Fédéraux</a:t>
            </a:r>
          </a:p>
          <a:p>
            <a:pPr lvl="0" fontAlgn="base">
              <a:lnSpc>
                <a:spcPct val="150000"/>
              </a:lnSpc>
              <a:tabLst>
                <a:tab pos="360363" algn="l"/>
              </a:tabLst>
            </a:pPr>
            <a:r>
              <a:rPr lang="fr-FR" dirty="0">
                <a:solidFill>
                  <a:schemeClr val="bg1">
                    <a:lumMod val="95000"/>
                  </a:schemeClr>
                </a:solidFill>
                <a:latin typeface="Aptos" panose="020B0004020202020204" pitchFamily="34" charset="0"/>
              </a:rPr>
              <a:t>3 - 	Statut de l'employeur </a:t>
            </a:r>
          </a:p>
          <a:p>
            <a:pPr lvl="0" fontAlgn="base">
              <a:lnSpc>
                <a:spcPct val="150000"/>
              </a:lnSpc>
              <a:tabLst>
                <a:tab pos="360363" algn="l"/>
              </a:tabLst>
            </a:pPr>
            <a:r>
              <a:rPr lang="fr-FR" dirty="0">
                <a:solidFill>
                  <a:schemeClr val="bg1">
                    <a:lumMod val="95000"/>
                  </a:schemeClr>
                </a:solidFill>
                <a:latin typeface="Aptos" panose="020B0004020202020204" pitchFamily="34" charset="0"/>
              </a:rPr>
              <a:t>4 -	Intégrité</a:t>
            </a:r>
          </a:p>
          <a:p>
            <a:pPr lvl="0" fontAlgn="base">
              <a:lnSpc>
                <a:spcPct val="150000"/>
              </a:lnSpc>
              <a:tabLst>
                <a:tab pos="360363" algn="l"/>
              </a:tabLst>
            </a:pPr>
            <a:r>
              <a:rPr lang="fr-FR" dirty="0">
                <a:solidFill>
                  <a:schemeClr val="bg1">
                    <a:lumMod val="95000"/>
                  </a:schemeClr>
                </a:solidFill>
                <a:latin typeface="Aptos" panose="020B0004020202020204" pitchFamily="34" charset="0"/>
              </a:rPr>
              <a:t>5 -	Formation et financement </a:t>
            </a:r>
          </a:p>
          <a:p>
            <a:pPr lvl="0" fontAlgn="base">
              <a:lnSpc>
                <a:spcPct val="150000"/>
              </a:lnSpc>
              <a:tabLst>
                <a:tab pos="360363" algn="l"/>
              </a:tabLst>
            </a:pPr>
            <a:r>
              <a:rPr lang="fr-FR" dirty="0">
                <a:solidFill>
                  <a:schemeClr val="bg1">
                    <a:lumMod val="95000"/>
                  </a:schemeClr>
                </a:solidFill>
                <a:latin typeface="Aptos" panose="020B0004020202020204" pitchFamily="34" charset="0"/>
              </a:rPr>
              <a:t>6 -	Lutte contre les violences</a:t>
            </a:r>
          </a:p>
          <a:p>
            <a:pPr lvl="0" fontAlgn="base">
              <a:lnSpc>
                <a:spcPct val="150000"/>
              </a:lnSpc>
              <a:tabLst>
                <a:tab pos="360363" algn="l"/>
              </a:tabLst>
            </a:pPr>
            <a:r>
              <a:rPr lang="fr-FR" dirty="0">
                <a:solidFill>
                  <a:schemeClr val="bg1">
                    <a:lumMod val="95000"/>
                  </a:schemeClr>
                </a:solidFill>
                <a:latin typeface="Aptos" panose="020B0004020202020204" pitchFamily="34" charset="0"/>
              </a:rPr>
              <a:t>7 -	Outils collaboratifs Teams</a:t>
            </a:r>
          </a:p>
          <a:p>
            <a:pPr lvl="0" fontAlgn="base">
              <a:lnSpc>
                <a:spcPct val="150000"/>
              </a:lnSpc>
              <a:tabLst>
                <a:tab pos="360363" algn="l"/>
              </a:tabLst>
            </a:pPr>
            <a:r>
              <a:rPr lang="fr-FR" dirty="0">
                <a:solidFill>
                  <a:schemeClr val="bg1">
                    <a:lumMod val="95000"/>
                  </a:schemeClr>
                </a:solidFill>
                <a:latin typeface="Aptos" panose="020B0004020202020204" pitchFamily="34" charset="0"/>
              </a:rPr>
              <a:t>8 -	Assurances</a:t>
            </a:r>
          </a:p>
          <a:p>
            <a:pPr lvl="0" fontAlgn="base">
              <a:lnSpc>
                <a:spcPct val="150000"/>
              </a:lnSpc>
              <a:tabLst>
                <a:tab pos="360363" algn="l"/>
              </a:tabLst>
            </a:pPr>
            <a:r>
              <a:rPr lang="fr-FR" dirty="0">
                <a:solidFill>
                  <a:schemeClr val="bg1">
                    <a:lumMod val="95000"/>
                  </a:schemeClr>
                </a:solidFill>
                <a:latin typeface="Aptos" panose="020B0004020202020204" pitchFamily="34" charset="0"/>
              </a:rPr>
              <a:t>9 -	Tutoriels modules clubs et </a:t>
            </a:r>
            <a:r>
              <a:rPr lang="fr-FR" dirty="0" err="1">
                <a:solidFill>
                  <a:schemeClr val="bg1">
                    <a:lumMod val="95000"/>
                  </a:schemeClr>
                </a:solidFill>
                <a:latin typeface="Aptos" panose="020B0004020202020204" pitchFamily="34" charset="0"/>
              </a:rPr>
              <a:t>OTD</a:t>
            </a:r>
            <a:endParaRPr lang="fr-FR" dirty="0">
              <a:solidFill>
                <a:schemeClr val="bg1">
                  <a:lumMod val="95000"/>
                </a:schemeClr>
              </a:solidFill>
              <a:latin typeface="Aptos" panose="020B0004020202020204" pitchFamily="34" charset="0"/>
            </a:endParaRPr>
          </a:p>
          <a:p>
            <a:pPr lvl="0" fontAlgn="base">
              <a:lnSpc>
                <a:spcPct val="150000"/>
              </a:lnSpc>
              <a:tabLst>
                <a:tab pos="360363" algn="l"/>
              </a:tabLst>
            </a:pPr>
            <a:r>
              <a:rPr lang="fr-FR" dirty="0">
                <a:solidFill>
                  <a:schemeClr val="bg1">
                    <a:lumMod val="95000"/>
                  </a:schemeClr>
                </a:solidFill>
                <a:latin typeface="Aptos" panose="020B0004020202020204" pitchFamily="34" charset="0"/>
              </a:rPr>
              <a:t>10 - Tutoriel modules clubs</a:t>
            </a:r>
          </a:p>
          <a:p>
            <a:pPr lvl="0" defTabSz="442913" fontAlgn="base">
              <a:lnSpc>
                <a:spcPct val="150000"/>
              </a:lnSpc>
              <a:tabLst>
                <a:tab pos="268288" algn="l"/>
              </a:tabLst>
            </a:pPr>
            <a:r>
              <a:rPr lang="fr-FR" dirty="0">
                <a:solidFill>
                  <a:schemeClr val="bg1">
                    <a:lumMod val="95000"/>
                  </a:schemeClr>
                </a:solidFill>
                <a:latin typeface="Aptos" panose="020B0004020202020204" pitchFamily="34" charset="0"/>
              </a:rPr>
              <a:t>11 -	Sensibilisation à la cybersécurité</a:t>
            </a:r>
          </a:p>
        </p:txBody>
      </p:sp>
      <p:sp>
        <p:nvSpPr>
          <p:cNvPr id="23" name="ZoneTexte 22">
            <a:extLst>
              <a:ext uri="{FF2B5EF4-FFF2-40B4-BE49-F238E27FC236}">
                <a16:creationId xmlns:a16="http://schemas.microsoft.com/office/drawing/2014/main" id="{D09F93F5-AD29-14BA-AC81-73619AC92CA1}"/>
              </a:ext>
            </a:extLst>
          </p:cNvPr>
          <p:cNvSpPr txBox="1"/>
          <p:nvPr/>
        </p:nvSpPr>
        <p:spPr>
          <a:xfrm>
            <a:off x="6096000" y="2639103"/>
            <a:ext cx="5172364" cy="3791872"/>
          </a:xfrm>
          <a:prstGeom prst="rect">
            <a:avLst/>
          </a:prstGeom>
          <a:noFill/>
        </p:spPr>
        <p:txBody>
          <a:bodyPr wrap="square" rtlCol="0">
            <a:spAutoFit/>
          </a:bodyPr>
          <a:lstStyle/>
          <a:p>
            <a:pPr marL="363538" indent="-363538">
              <a:lnSpc>
                <a:spcPct val="150000"/>
              </a:lnSpc>
              <a:tabLst>
                <a:tab pos="269875" algn="l"/>
              </a:tabLst>
            </a:pPr>
            <a:r>
              <a:rPr lang="fr-FR" dirty="0">
                <a:solidFill>
                  <a:schemeClr val="bg1">
                    <a:lumMod val="95000"/>
                  </a:schemeClr>
                </a:solidFill>
                <a:latin typeface="Aptos" panose="020B0004020202020204" pitchFamily="34" charset="0"/>
              </a:rPr>
              <a:t>1 - Communiquer efficacement pour vous démarquer</a:t>
            </a:r>
          </a:p>
          <a:p>
            <a:pPr marL="363538" indent="-363538" defTabSz="269875">
              <a:lnSpc>
                <a:spcPct val="150000"/>
              </a:lnSpc>
            </a:pPr>
            <a:r>
              <a:rPr lang="fr-FR" dirty="0">
                <a:solidFill>
                  <a:schemeClr val="bg1">
                    <a:lumMod val="95000"/>
                  </a:schemeClr>
                </a:solidFill>
                <a:latin typeface="Aptos" panose="020B0004020202020204" pitchFamily="34" charset="0"/>
              </a:rPr>
              <a:t>2 - Gérer et développer les ressources financières de  votre association</a:t>
            </a:r>
          </a:p>
          <a:p>
            <a:pPr>
              <a:lnSpc>
                <a:spcPct val="150000"/>
              </a:lnSpc>
            </a:pPr>
            <a:r>
              <a:rPr lang="fr-FR" dirty="0">
                <a:solidFill>
                  <a:schemeClr val="bg1">
                    <a:lumMod val="95000"/>
                  </a:schemeClr>
                </a:solidFill>
                <a:latin typeface="Aptos" panose="020B0004020202020204" pitchFamily="34" charset="0"/>
              </a:rPr>
              <a:t>3 - Recruter et fidéliser les bénévoles</a:t>
            </a:r>
          </a:p>
          <a:p>
            <a:pPr>
              <a:lnSpc>
                <a:spcPct val="150000"/>
              </a:lnSpc>
            </a:pPr>
            <a:r>
              <a:rPr lang="fr-FR" dirty="0">
                <a:solidFill>
                  <a:schemeClr val="bg1">
                    <a:lumMod val="95000"/>
                  </a:schemeClr>
                </a:solidFill>
                <a:latin typeface="Aptos" panose="020B0004020202020204" pitchFamily="34" charset="0"/>
              </a:rPr>
              <a:t>4 - Marketing</a:t>
            </a:r>
          </a:p>
          <a:p>
            <a:pPr>
              <a:lnSpc>
                <a:spcPct val="150000"/>
              </a:lnSpc>
            </a:pPr>
            <a:r>
              <a:rPr lang="fr-FR" dirty="0">
                <a:solidFill>
                  <a:schemeClr val="bg1">
                    <a:lumMod val="95000"/>
                  </a:schemeClr>
                </a:solidFill>
                <a:latin typeface="Aptos" panose="020B0004020202020204" pitchFamily="34" charset="0"/>
              </a:rPr>
              <a:t>5 - Le Management Associatif</a:t>
            </a:r>
          </a:p>
          <a:p>
            <a:pPr>
              <a:lnSpc>
                <a:spcPct val="150000"/>
              </a:lnSpc>
            </a:pPr>
            <a:r>
              <a:rPr lang="fr-FR" dirty="0">
                <a:solidFill>
                  <a:schemeClr val="bg1">
                    <a:lumMod val="95000"/>
                  </a:schemeClr>
                </a:solidFill>
                <a:latin typeface="Aptos" panose="020B0004020202020204" pitchFamily="34" charset="0"/>
              </a:rPr>
              <a:t>6 - Gestion de Projet</a:t>
            </a:r>
          </a:p>
          <a:p>
            <a:pPr>
              <a:lnSpc>
                <a:spcPct val="150000"/>
              </a:lnSpc>
            </a:pPr>
            <a:r>
              <a:rPr lang="fr-FR" dirty="0">
                <a:solidFill>
                  <a:schemeClr val="bg1">
                    <a:lumMod val="95000"/>
                  </a:schemeClr>
                </a:solidFill>
                <a:latin typeface="Aptos" panose="020B0004020202020204" pitchFamily="34" charset="0"/>
              </a:rPr>
              <a:t>7 - Responsabilité et </a:t>
            </a:r>
            <a:r>
              <a:rPr lang="fr-FR" dirty="0" err="1">
                <a:solidFill>
                  <a:schemeClr val="bg1">
                    <a:lumMod val="95000"/>
                  </a:schemeClr>
                </a:solidFill>
                <a:latin typeface="Aptos" panose="020B0004020202020204" pitchFamily="34" charset="0"/>
              </a:rPr>
              <a:t>RGPD</a:t>
            </a:r>
            <a:endParaRPr lang="fr-FR" dirty="0">
              <a:solidFill>
                <a:schemeClr val="bg1">
                  <a:lumMod val="95000"/>
                </a:schemeClr>
              </a:solidFill>
              <a:latin typeface="Aptos" panose="020B0004020202020204" pitchFamily="34" charset="0"/>
            </a:endParaRPr>
          </a:p>
        </p:txBody>
      </p:sp>
      <p:sp>
        <p:nvSpPr>
          <p:cNvPr id="24" name="ZoneTexte 23">
            <a:extLst>
              <a:ext uri="{FF2B5EF4-FFF2-40B4-BE49-F238E27FC236}">
                <a16:creationId xmlns:a16="http://schemas.microsoft.com/office/drawing/2014/main" id="{2E4A5AE2-7430-D109-60A1-D7922F654AC6}"/>
              </a:ext>
            </a:extLst>
          </p:cNvPr>
          <p:cNvSpPr txBox="1"/>
          <p:nvPr/>
        </p:nvSpPr>
        <p:spPr>
          <a:xfrm>
            <a:off x="173382" y="1520451"/>
            <a:ext cx="6419273" cy="677108"/>
          </a:xfrm>
          <a:prstGeom prst="rect">
            <a:avLst/>
          </a:prstGeom>
          <a:noFill/>
        </p:spPr>
        <p:txBody>
          <a:bodyPr wrap="square" rtlCol="0">
            <a:spAutoFit/>
          </a:bodyPr>
          <a:lstStyle/>
          <a:p>
            <a:r>
              <a:rPr lang="fr-FR" sz="2000" b="1" dirty="0">
                <a:solidFill>
                  <a:srgbClr val="00B050"/>
                </a:solidFill>
                <a:latin typeface="Aptos" panose="020B0004020202020204" pitchFamily="34" charset="0"/>
              </a:rPr>
              <a:t>Modules</a:t>
            </a:r>
            <a:r>
              <a:rPr lang="fr-FR" dirty="0">
                <a:solidFill>
                  <a:schemeClr val="bg1">
                    <a:lumMod val="95000"/>
                  </a:schemeClr>
                </a:solidFill>
              </a:rPr>
              <a:t> </a:t>
            </a:r>
            <a:r>
              <a:rPr lang="fr-FR" sz="2000" b="1" dirty="0">
                <a:solidFill>
                  <a:srgbClr val="00B050"/>
                </a:solidFill>
                <a:latin typeface="Aptos" panose="020B0004020202020204" pitchFamily="34" charset="0"/>
              </a:rPr>
              <a:t>Vidéo de formation avec Quiz</a:t>
            </a:r>
          </a:p>
          <a:p>
            <a:endParaRPr lang="fr-FR" dirty="0"/>
          </a:p>
        </p:txBody>
      </p:sp>
      <p:grpSp>
        <p:nvGrpSpPr>
          <p:cNvPr id="25" name="Groupe 24">
            <a:extLst>
              <a:ext uri="{FF2B5EF4-FFF2-40B4-BE49-F238E27FC236}">
                <a16:creationId xmlns:a16="http://schemas.microsoft.com/office/drawing/2014/main" id="{C23D6A5B-8F7C-F6BE-4641-CFF90C45B3A9}"/>
              </a:ext>
            </a:extLst>
          </p:cNvPr>
          <p:cNvGrpSpPr/>
          <p:nvPr/>
        </p:nvGrpSpPr>
        <p:grpSpPr>
          <a:xfrm>
            <a:off x="5071132" y="127458"/>
            <a:ext cx="3695546" cy="2005970"/>
            <a:chOff x="2128582" y="-52246"/>
            <a:chExt cx="3695546" cy="2005970"/>
          </a:xfrm>
        </p:grpSpPr>
        <p:sp>
          <p:nvSpPr>
            <p:cNvPr id="26" name="Rectangle : coins arrondis 25">
              <a:extLst>
                <a:ext uri="{FF2B5EF4-FFF2-40B4-BE49-F238E27FC236}">
                  <a16:creationId xmlns:a16="http://schemas.microsoft.com/office/drawing/2014/main" id="{824092F4-F8B7-08BC-610E-29DF987D2B5C}"/>
                </a:ext>
              </a:extLst>
            </p:cNvPr>
            <p:cNvSpPr/>
            <p:nvPr/>
          </p:nvSpPr>
          <p:spPr>
            <a:xfrm>
              <a:off x="2128582" y="-52246"/>
              <a:ext cx="3695546" cy="20059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27" name="Rectangle : coins arrondis 4">
              <a:extLst>
                <a:ext uri="{FF2B5EF4-FFF2-40B4-BE49-F238E27FC236}">
                  <a16:creationId xmlns:a16="http://schemas.microsoft.com/office/drawing/2014/main" id="{AE7B6464-9CE3-C036-FC7A-66B9B06CBAB7}"/>
                </a:ext>
              </a:extLst>
            </p:cNvPr>
            <p:cNvSpPr txBox="1"/>
            <p:nvPr/>
          </p:nvSpPr>
          <p:spPr>
            <a:xfrm>
              <a:off x="2187335" y="6507"/>
              <a:ext cx="3578040" cy="18884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accent2"/>
                  </a:solidFill>
                  <a:latin typeface="Aptos" panose="020B0004020202020204" pitchFamily="34" charset="0"/>
                </a:rPr>
                <a:t>Un groupe de formateurs nationaux</a:t>
              </a:r>
            </a:p>
            <a:p>
              <a:pPr marL="0" lvl="0" indent="0" algn="ctr" defTabSz="711200">
                <a:lnSpc>
                  <a:spcPct val="90000"/>
                </a:lnSpc>
                <a:spcBef>
                  <a:spcPct val="0"/>
                </a:spcBef>
                <a:spcAft>
                  <a:spcPct val="35000"/>
                </a:spcAft>
                <a:buNone/>
              </a:pPr>
              <a:r>
                <a:rPr lang="fr-FR" sz="1600" b="1" kern="1200" dirty="0"/>
                <a:t>🧩 </a:t>
              </a:r>
              <a:r>
                <a:rPr lang="fr-FR" sz="1600" kern="1200" dirty="0">
                  <a:latin typeface="Aptos" panose="020B0004020202020204" pitchFamily="34" charset="0"/>
                </a:rPr>
                <a:t>Opérationnalise les initiatives des Résultats Clés</a:t>
              </a:r>
            </a:p>
            <a:p>
              <a:pPr marL="0" lvl="0" indent="0" algn="ctr" defTabSz="990600">
                <a:lnSpc>
                  <a:spcPct val="90000"/>
                </a:lnSpc>
                <a:spcBef>
                  <a:spcPct val="0"/>
                </a:spcBef>
                <a:spcAft>
                  <a:spcPct val="35000"/>
                </a:spcAft>
                <a:buNone/>
              </a:pPr>
              <a:r>
                <a:rPr lang="fr-FR" sz="1600" b="1" kern="1200" dirty="0"/>
                <a:t>🧩 </a:t>
              </a:r>
              <a:r>
                <a:rPr lang="fr-FR" sz="1600" kern="1200" dirty="0">
                  <a:latin typeface="Aptos" panose="020B0004020202020204" pitchFamily="34" charset="0"/>
                </a:rPr>
                <a:t>Propose des modules de formation</a:t>
              </a:r>
            </a:p>
            <a:p>
              <a:pPr marL="0" lvl="0" indent="0" algn="l" defTabSz="711200">
                <a:lnSpc>
                  <a:spcPct val="90000"/>
                </a:lnSpc>
                <a:spcBef>
                  <a:spcPct val="0"/>
                </a:spcBef>
                <a:spcAft>
                  <a:spcPct val="35000"/>
                </a:spcAft>
                <a:buNone/>
              </a:pPr>
              <a:r>
                <a:rPr lang="fr-FR" sz="1600" kern="1200" dirty="0">
                  <a:latin typeface="Aptos" panose="020B0004020202020204" pitchFamily="34" charset="0"/>
                </a:rPr>
                <a:t> </a:t>
              </a:r>
              <a:r>
                <a:rPr lang="fr-FR" sz="1600" b="1" kern="1200" dirty="0"/>
                <a:t>🧩</a:t>
              </a:r>
              <a:r>
                <a:rPr lang="fr-FR" sz="1600" kern="1200" dirty="0">
                  <a:latin typeface="Aptos" panose="020B0004020202020204" pitchFamily="34" charset="0"/>
                </a:rPr>
                <a:t>  Met des référents nationaux au     service des </a:t>
              </a:r>
              <a:r>
                <a:rPr lang="fr-FR" sz="1600" kern="1200" dirty="0" err="1">
                  <a:latin typeface="Aptos" panose="020B0004020202020204" pitchFamily="34" charset="0"/>
                </a:rPr>
                <a:t>OTD</a:t>
              </a:r>
              <a:r>
                <a:rPr lang="fr-FR" sz="1600" kern="1200" dirty="0">
                  <a:latin typeface="Aptos" panose="020B0004020202020204" pitchFamily="34" charset="0"/>
                </a:rPr>
                <a:t> (Mentorat) </a:t>
              </a:r>
            </a:p>
          </p:txBody>
        </p:sp>
      </p:grpSp>
      <p:grpSp>
        <p:nvGrpSpPr>
          <p:cNvPr id="12" name="Groupe 11">
            <a:extLst>
              <a:ext uri="{FF2B5EF4-FFF2-40B4-BE49-F238E27FC236}">
                <a16:creationId xmlns:a16="http://schemas.microsoft.com/office/drawing/2014/main" id="{D03C9E39-DF57-DA4D-3481-81C427A1C873}"/>
              </a:ext>
            </a:extLst>
          </p:cNvPr>
          <p:cNvGrpSpPr/>
          <p:nvPr/>
        </p:nvGrpSpPr>
        <p:grpSpPr>
          <a:xfrm>
            <a:off x="1501622" y="454709"/>
            <a:ext cx="3428175" cy="624198"/>
            <a:chOff x="891761" y="299949"/>
            <a:chExt cx="3428175" cy="624198"/>
          </a:xfrm>
        </p:grpSpPr>
        <p:grpSp>
          <p:nvGrpSpPr>
            <p:cNvPr id="3" name="Groupe 2">
              <a:extLst>
                <a:ext uri="{FF2B5EF4-FFF2-40B4-BE49-F238E27FC236}">
                  <a16:creationId xmlns:a16="http://schemas.microsoft.com/office/drawing/2014/main" id="{B0B5249D-70E5-473A-BA3B-D9E906B9E945}"/>
                </a:ext>
              </a:extLst>
            </p:cNvPr>
            <p:cNvGrpSpPr/>
            <p:nvPr/>
          </p:nvGrpSpPr>
          <p:grpSpPr>
            <a:xfrm>
              <a:off x="2728044" y="337263"/>
              <a:ext cx="685653" cy="586884"/>
              <a:chOff x="2035168" y="3843103"/>
              <a:chExt cx="685653" cy="586884"/>
            </a:xfrm>
            <a:solidFill>
              <a:schemeClr val="accent2"/>
            </a:solidFill>
          </p:grpSpPr>
          <p:sp>
            <p:nvSpPr>
              <p:cNvPr id="4" name="CustomShape 19">
                <a:extLst>
                  <a:ext uri="{FF2B5EF4-FFF2-40B4-BE49-F238E27FC236}">
                    <a16:creationId xmlns:a16="http://schemas.microsoft.com/office/drawing/2014/main" id="{7E13C640-B0B0-F7FD-44F8-2DF73C854FDF}"/>
                  </a:ext>
                </a:extLst>
              </p:cNvPr>
              <p:cNvSpPr/>
              <p:nvPr/>
            </p:nvSpPr>
            <p:spPr>
              <a:xfrm>
                <a:off x="2035168" y="3843103"/>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grpFill/>
              <a:ln>
                <a:no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5" name="CustomShape 20">
                <a:extLst>
                  <a:ext uri="{FF2B5EF4-FFF2-40B4-BE49-F238E27FC236}">
                    <a16:creationId xmlns:a16="http://schemas.microsoft.com/office/drawing/2014/main" id="{2F154710-3C1E-E1F0-8743-055D68A93C3E}"/>
                  </a:ext>
                </a:extLst>
              </p:cNvPr>
              <p:cNvSpPr/>
              <p:nvPr/>
            </p:nvSpPr>
            <p:spPr>
              <a:xfrm>
                <a:off x="2258184" y="3990399"/>
                <a:ext cx="327224" cy="288003"/>
              </a:xfrm>
              <a:prstGeom prst="rect">
                <a:avLst/>
              </a:prstGeom>
              <a:grp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5</a:t>
                </a:r>
                <a:endParaRPr lang="fr-FR" sz="1432" spc="-1" dirty="0">
                  <a:solidFill>
                    <a:prstClr val="black"/>
                  </a:solidFill>
                  <a:latin typeface="Barlow"/>
                  <a:ea typeface="DejaVu Sans"/>
                  <a:cs typeface="DejaVu Sans"/>
                </a:endParaRPr>
              </a:p>
            </p:txBody>
          </p:sp>
        </p:grpSp>
        <p:grpSp>
          <p:nvGrpSpPr>
            <p:cNvPr id="6" name="Groupe 5">
              <a:extLst>
                <a:ext uri="{FF2B5EF4-FFF2-40B4-BE49-F238E27FC236}">
                  <a16:creationId xmlns:a16="http://schemas.microsoft.com/office/drawing/2014/main" id="{3EE6D05D-6A30-B075-0AF5-22E8EFF57EF9}"/>
                </a:ext>
              </a:extLst>
            </p:cNvPr>
            <p:cNvGrpSpPr/>
            <p:nvPr/>
          </p:nvGrpSpPr>
          <p:grpSpPr>
            <a:xfrm>
              <a:off x="891761" y="299949"/>
              <a:ext cx="685653" cy="586884"/>
              <a:chOff x="4337057" y="2252749"/>
              <a:chExt cx="685653" cy="586884"/>
            </a:xfrm>
            <a:solidFill>
              <a:schemeClr val="accent2"/>
            </a:solidFill>
          </p:grpSpPr>
          <p:sp>
            <p:nvSpPr>
              <p:cNvPr id="7" name="CustomShape 21">
                <a:extLst>
                  <a:ext uri="{FF2B5EF4-FFF2-40B4-BE49-F238E27FC236}">
                    <a16:creationId xmlns:a16="http://schemas.microsoft.com/office/drawing/2014/main" id="{AD8FFBFB-4758-1911-D34D-624E4722372E}"/>
                  </a:ext>
                </a:extLst>
              </p:cNvPr>
              <p:cNvSpPr/>
              <p:nvPr/>
            </p:nvSpPr>
            <p:spPr>
              <a:xfrm>
                <a:off x="4337057" y="2252749"/>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grpFill/>
              <a:ln>
                <a:solidFill>
                  <a:srgbClr val="0A0096"/>
                </a:solid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8" name="CustomShape 22">
                <a:extLst>
                  <a:ext uri="{FF2B5EF4-FFF2-40B4-BE49-F238E27FC236}">
                    <a16:creationId xmlns:a16="http://schemas.microsoft.com/office/drawing/2014/main" id="{D9BC4294-2E88-1D42-A55F-596F6F58AFB5}"/>
                  </a:ext>
                </a:extLst>
              </p:cNvPr>
              <p:cNvSpPr/>
              <p:nvPr/>
            </p:nvSpPr>
            <p:spPr>
              <a:xfrm>
                <a:off x="4557170" y="2377299"/>
                <a:ext cx="327224" cy="288003"/>
              </a:xfrm>
              <a:prstGeom prst="rect">
                <a:avLst/>
              </a:prstGeom>
              <a:grp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2</a:t>
                </a:r>
                <a:endParaRPr lang="fr-FR" sz="1432" spc="-1" dirty="0">
                  <a:solidFill>
                    <a:prstClr val="black"/>
                  </a:solidFill>
                  <a:latin typeface="Barlow"/>
                  <a:ea typeface="DejaVu Sans"/>
                  <a:cs typeface="DejaVu Sans"/>
                </a:endParaRPr>
              </a:p>
            </p:txBody>
          </p:sp>
        </p:grpSp>
        <p:grpSp>
          <p:nvGrpSpPr>
            <p:cNvPr id="9" name="Groupe 8">
              <a:extLst>
                <a:ext uri="{FF2B5EF4-FFF2-40B4-BE49-F238E27FC236}">
                  <a16:creationId xmlns:a16="http://schemas.microsoft.com/office/drawing/2014/main" id="{1248274C-D124-2E26-3B7D-52D7896C7224}"/>
                </a:ext>
              </a:extLst>
            </p:cNvPr>
            <p:cNvGrpSpPr/>
            <p:nvPr/>
          </p:nvGrpSpPr>
          <p:grpSpPr>
            <a:xfrm>
              <a:off x="1821805" y="330545"/>
              <a:ext cx="685653" cy="586884"/>
              <a:chOff x="6779157" y="2230966"/>
              <a:chExt cx="685653" cy="586884"/>
            </a:xfrm>
            <a:solidFill>
              <a:schemeClr val="accent2"/>
            </a:solidFill>
          </p:grpSpPr>
          <p:sp>
            <p:nvSpPr>
              <p:cNvPr id="10" name="CustomShape 29">
                <a:extLst>
                  <a:ext uri="{FF2B5EF4-FFF2-40B4-BE49-F238E27FC236}">
                    <a16:creationId xmlns:a16="http://schemas.microsoft.com/office/drawing/2014/main" id="{FEECD53D-F438-C1E3-FC7A-ABF56BB61150}"/>
                  </a:ext>
                </a:extLst>
              </p:cNvPr>
              <p:cNvSpPr/>
              <p:nvPr/>
            </p:nvSpPr>
            <p:spPr>
              <a:xfrm>
                <a:off x="6779157" y="2230966"/>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grpFill/>
              <a:ln>
                <a:solidFill>
                  <a:srgbClr val="0A0096"/>
                </a:solid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11" name="CustomShape 30">
                <a:extLst>
                  <a:ext uri="{FF2B5EF4-FFF2-40B4-BE49-F238E27FC236}">
                    <a16:creationId xmlns:a16="http://schemas.microsoft.com/office/drawing/2014/main" id="{B5970920-F793-38AF-CCE4-49322297CEB9}"/>
                  </a:ext>
                </a:extLst>
              </p:cNvPr>
              <p:cNvSpPr/>
              <p:nvPr/>
            </p:nvSpPr>
            <p:spPr>
              <a:xfrm>
                <a:off x="6999743" y="2387125"/>
                <a:ext cx="327224" cy="288003"/>
              </a:xfrm>
              <a:prstGeom prst="rect">
                <a:avLst/>
              </a:prstGeom>
              <a:grp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3</a:t>
                </a:r>
                <a:endParaRPr lang="fr-FR" sz="1432" spc="-1" dirty="0">
                  <a:solidFill>
                    <a:prstClr val="black"/>
                  </a:solidFill>
                  <a:latin typeface="Barlow"/>
                  <a:ea typeface="DejaVu Sans"/>
                  <a:cs typeface="DejaVu Sans"/>
                </a:endParaRPr>
              </a:p>
            </p:txBody>
          </p:sp>
        </p:grpSp>
        <p:grpSp>
          <p:nvGrpSpPr>
            <p:cNvPr id="15" name="Groupe 14">
              <a:extLst>
                <a:ext uri="{FF2B5EF4-FFF2-40B4-BE49-F238E27FC236}">
                  <a16:creationId xmlns:a16="http://schemas.microsoft.com/office/drawing/2014/main" id="{E5692342-7014-09E1-5FC4-4CD1288B4668}"/>
                </a:ext>
              </a:extLst>
            </p:cNvPr>
            <p:cNvGrpSpPr/>
            <p:nvPr/>
          </p:nvGrpSpPr>
          <p:grpSpPr>
            <a:xfrm>
              <a:off x="3634283" y="316485"/>
              <a:ext cx="685653" cy="586884"/>
              <a:chOff x="2035168" y="3843103"/>
              <a:chExt cx="685653" cy="586884"/>
            </a:xfrm>
            <a:solidFill>
              <a:schemeClr val="accent2"/>
            </a:solidFill>
          </p:grpSpPr>
          <p:sp>
            <p:nvSpPr>
              <p:cNvPr id="16" name="CustomShape 19">
                <a:extLst>
                  <a:ext uri="{FF2B5EF4-FFF2-40B4-BE49-F238E27FC236}">
                    <a16:creationId xmlns:a16="http://schemas.microsoft.com/office/drawing/2014/main" id="{94BF8F7A-340C-95E4-2ECE-B282CD20E2D7}"/>
                  </a:ext>
                </a:extLst>
              </p:cNvPr>
              <p:cNvSpPr/>
              <p:nvPr/>
            </p:nvSpPr>
            <p:spPr>
              <a:xfrm>
                <a:off x="2035168" y="3843103"/>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grpFill/>
              <a:ln>
                <a:no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17" name="CustomShape 20">
                <a:extLst>
                  <a:ext uri="{FF2B5EF4-FFF2-40B4-BE49-F238E27FC236}">
                    <a16:creationId xmlns:a16="http://schemas.microsoft.com/office/drawing/2014/main" id="{45824787-D6E9-91D2-D2AF-9C4E2B44337D}"/>
                  </a:ext>
                </a:extLst>
              </p:cNvPr>
              <p:cNvSpPr/>
              <p:nvPr/>
            </p:nvSpPr>
            <p:spPr>
              <a:xfrm>
                <a:off x="2258184" y="3990399"/>
                <a:ext cx="327224" cy="288003"/>
              </a:xfrm>
              <a:prstGeom prst="rect">
                <a:avLst/>
              </a:prstGeom>
              <a:grp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7</a:t>
                </a:r>
                <a:endParaRPr lang="fr-FR" sz="1432" spc="-1" dirty="0">
                  <a:solidFill>
                    <a:prstClr val="black"/>
                  </a:solidFill>
                  <a:latin typeface="Barlow"/>
                  <a:ea typeface="DejaVu Sans"/>
                  <a:cs typeface="DejaVu Sans"/>
                </a:endParaRPr>
              </a:p>
            </p:txBody>
          </p:sp>
        </p:grpSp>
      </p:grpSp>
      <p:grpSp>
        <p:nvGrpSpPr>
          <p:cNvPr id="18" name="Groupe 17">
            <a:extLst>
              <a:ext uri="{FF2B5EF4-FFF2-40B4-BE49-F238E27FC236}">
                <a16:creationId xmlns:a16="http://schemas.microsoft.com/office/drawing/2014/main" id="{CF3429C2-872D-21E6-3593-B39E7D0F206B}"/>
              </a:ext>
            </a:extLst>
          </p:cNvPr>
          <p:cNvGrpSpPr/>
          <p:nvPr/>
        </p:nvGrpSpPr>
        <p:grpSpPr>
          <a:xfrm>
            <a:off x="60134" y="456241"/>
            <a:ext cx="1300154" cy="464556"/>
            <a:chOff x="491729" y="436565"/>
            <a:chExt cx="1300154" cy="464556"/>
          </a:xfrm>
        </p:grpSpPr>
        <p:sp>
          <p:nvSpPr>
            <p:cNvPr id="13" name="ZoneTexte 12">
              <a:extLst>
                <a:ext uri="{FF2B5EF4-FFF2-40B4-BE49-F238E27FC236}">
                  <a16:creationId xmlns:a16="http://schemas.microsoft.com/office/drawing/2014/main" id="{F6C4CFC7-1E16-1180-D3CF-6002610A7DFE}"/>
                </a:ext>
              </a:extLst>
            </p:cNvPr>
            <p:cNvSpPr txBox="1"/>
            <p:nvPr/>
          </p:nvSpPr>
          <p:spPr>
            <a:xfrm>
              <a:off x="550482" y="491979"/>
              <a:ext cx="1217884" cy="369332"/>
            </a:xfrm>
            <a:prstGeom prst="rect">
              <a:avLst/>
            </a:prstGeom>
            <a:noFill/>
          </p:spPr>
          <p:txBody>
            <a:bodyPr wrap="square" rtlCol="0">
              <a:spAutoFit/>
            </a:bodyPr>
            <a:lstStyle/>
            <a:p>
              <a:r>
                <a:rPr lang="fr-FR" b="1" dirty="0">
                  <a:solidFill>
                    <a:schemeClr val="bg1"/>
                  </a:solidFill>
                </a:rPr>
                <a:t>Initiatives</a:t>
              </a:r>
            </a:p>
          </p:txBody>
        </p:sp>
        <p:sp>
          <p:nvSpPr>
            <p:cNvPr id="14" name="Rectangle 13">
              <a:extLst>
                <a:ext uri="{FF2B5EF4-FFF2-40B4-BE49-F238E27FC236}">
                  <a16:creationId xmlns:a16="http://schemas.microsoft.com/office/drawing/2014/main" id="{4ED9421F-7D3F-CD03-EB2C-ACD55AE1DC08}"/>
                </a:ext>
              </a:extLst>
            </p:cNvPr>
            <p:cNvSpPr/>
            <p:nvPr/>
          </p:nvSpPr>
          <p:spPr>
            <a:xfrm>
              <a:off x="491729" y="436565"/>
              <a:ext cx="1300154" cy="464556"/>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33750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8A829F2-D265-1EE8-3306-BCEB050F6CD7}"/>
              </a:ext>
            </a:extLst>
          </p:cNvPr>
          <p:cNvSpPr txBox="1"/>
          <p:nvPr/>
        </p:nvSpPr>
        <p:spPr>
          <a:xfrm>
            <a:off x="215900" y="177800"/>
            <a:ext cx="6629400" cy="7017306"/>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fr-FR" dirty="0">
                <a:solidFill>
                  <a:schemeClr val="bg1"/>
                </a:solidFill>
                <a:latin typeface="Aptos" panose="020B0004020202020204" pitchFamily="34" charset="0"/>
              </a:rPr>
              <a:t>Format : Identique aux modules enseignants (vignette, durée, public cible, objectifs)</a:t>
            </a:r>
          </a:p>
          <a:p>
            <a:pPr marL="285750" indent="-285750">
              <a:lnSpc>
                <a:spcPct val="150000"/>
              </a:lnSpc>
              <a:buFont typeface="Wingdings" panose="05000000000000000000" pitchFamily="2" charset="2"/>
              <a:buChar char="q"/>
            </a:pPr>
            <a:r>
              <a:rPr lang="fr-FR" dirty="0">
                <a:solidFill>
                  <a:schemeClr val="bg1"/>
                </a:solidFill>
                <a:latin typeface="Aptos" panose="020B0004020202020204" pitchFamily="34" charset="0"/>
              </a:rPr>
              <a:t>Accès et identification : Connexion via N° de licence</a:t>
            </a:r>
          </a:p>
          <a:p>
            <a:pPr marL="285750" indent="-285750">
              <a:lnSpc>
                <a:spcPct val="150000"/>
              </a:lnSpc>
              <a:buFont typeface="Wingdings" panose="05000000000000000000" pitchFamily="2" charset="2"/>
              <a:buChar char="q"/>
            </a:pPr>
            <a:r>
              <a:rPr lang="fr-FR" dirty="0">
                <a:solidFill>
                  <a:schemeClr val="bg1"/>
                </a:solidFill>
                <a:latin typeface="Aptos" panose="020B0004020202020204" pitchFamily="34" charset="0"/>
              </a:rPr>
              <a:t>Fonction à sélectionner :</a:t>
            </a:r>
          </a:p>
          <a:p>
            <a:pPr marL="742950" lvl="1" indent="-285750">
              <a:lnSpc>
                <a:spcPct val="150000"/>
              </a:lnSpc>
              <a:buFont typeface="Wingdings" panose="05000000000000000000" pitchFamily="2" charset="2"/>
              <a:buChar char="§"/>
            </a:pPr>
            <a:r>
              <a:rPr lang="fr-FR" dirty="0">
                <a:solidFill>
                  <a:schemeClr val="bg1"/>
                </a:solidFill>
                <a:latin typeface="Aptos" panose="020B0004020202020204" pitchFamily="34" charset="0"/>
              </a:rPr>
              <a:t> Club, </a:t>
            </a:r>
            <a:r>
              <a:rPr lang="fr-FR" dirty="0" err="1">
                <a:solidFill>
                  <a:schemeClr val="bg1"/>
                </a:solidFill>
                <a:latin typeface="Aptos" panose="020B0004020202020204" pitchFamily="34" charset="0"/>
              </a:rPr>
              <a:t>OTD</a:t>
            </a:r>
            <a:r>
              <a:rPr lang="fr-FR" dirty="0">
                <a:solidFill>
                  <a:schemeClr val="bg1"/>
                </a:solidFill>
                <a:latin typeface="Aptos" panose="020B0004020202020204" pitchFamily="34" charset="0"/>
              </a:rPr>
              <a:t>, Président, secrétaire, trésorier, membre du CD, bénévole etc.</a:t>
            </a:r>
          </a:p>
          <a:p>
            <a:pPr marL="285750" indent="-285750">
              <a:lnSpc>
                <a:spcPct val="150000"/>
              </a:lnSpc>
              <a:buFont typeface="Wingdings" panose="05000000000000000000" pitchFamily="2" charset="2"/>
              <a:buChar char="q"/>
            </a:pPr>
            <a:r>
              <a:rPr lang="fr-FR" dirty="0">
                <a:solidFill>
                  <a:schemeClr val="bg1"/>
                </a:solidFill>
                <a:latin typeface="Aptos" panose="020B0004020202020204" pitchFamily="34" charset="0"/>
              </a:rPr>
              <a:t>Lien avec le contrat club pour validation et traçabilité</a:t>
            </a:r>
          </a:p>
          <a:p>
            <a:pPr marL="285750" indent="-285750">
              <a:lnSpc>
                <a:spcPct val="150000"/>
              </a:lnSpc>
              <a:buFont typeface="Wingdings" panose="05000000000000000000" pitchFamily="2" charset="2"/>
              <a:buChar char="q"/>
            </a:pPr>
            <a:r>
              <a:rPr lang="fr-FR" dirty="0">
                <a:solidFill>
                  <a:schemeClr val="bg1"/>
                </a:solidFill>
                <a:latin typeface="Aptos" panose="020B0004020202020204" pitchFamily="34" charset="0"/>
              </a:rPr>
              <a:t> Suivi et traçabilité pour l’utilisateur :</a:t>
            </a:r>
          </a:p>
          <a:p>
            <a:pPr marL="620713" indent="-257175">
              <a:lnSpc>
                <a:spcPct val="150000"/>
              </a:lnSpc>
            </a:pPr>
            <a:r>
              <a:rPr lang="fr-FR" b="1" dirty="0"/>
              <a:t>💡 </a:t>
            </a:r>
            <a:r>
              <a:rPr lang="fr-FR" dirty="0">
                <a:solidFill>
                  <a:schemeClr val="bg1"/>
                </a:solidFill>
                <a:latin typeface="Aptos" panose="020B0004020202020204" pitchFamily="34" charset="0"/>
              </a:rPr>
              <a:t>Progression visuelle : Incrémentation sur un pétale de la fleur de cerisier 🌸 </a:t>
            </a:r>
          </a:p>
          <a:p>
            <a:pPr marL="363538">
              <a:lnSpc>
                <a:spcPct val="150000"/>
              </a:lnSpc>
            </a:pPr>
            <a:r>
              <a:rPr lang="fr-FR" b="1" dirty="0"/>
              <a:t>💡 </a:t>
            </a:r>
            <a:r>
              <a:rPr lang="fr-FR" dirty="0">
                <a:solidFill>
                  <a:schemeClr val="bg1"/>
                </a:solidFill>
                <a:latin typeface="Aptos" panose="020B0004020202020204" pitchFamily="34" charset="0"/>
              </a:rPr>
              <a:t>Progression dans son Espace licencié</a:t>
            </a:r>
          </a:p>
          <a:p>
            <a:pPr marL="363538">
              <a:lnSpc>
                <a:spcPct val="150000"/>
              </a:lnSpc>
            </a:pPr>
            <a:r>
              <a:rPr lang="fr-FR" b="1" dirty="0"/>
              <a:t>💡 </a:t>
            </a:r>
            <a:r>
              <a:rPr lang="fr-FR" dirty="0">
                <a:solidFill>
                  <a:schemeClr val="bg1"/>
                </a:solidFill>
                <a:latin typeface="Aptos" panose="020B0004020202020204" pitchFamily="34" charset="0"/>
              </a:rPr>
              <a:t>Progression mise en évidence dans l’Extranet club ou </a:t>
            </a:r>
            <a:r>
              <a:rPr lang="fr-FR" dirty="0" err="1">
                <a:solidFill>
                  <a:schemeClr val="bg1"/>
                </a:solidFill>
                <a:latin typeface="Aptos" panose="020B0004020202020204" pitchFamily="34" charset="0"/>
              </a:rPr>
              <a:t>OTD</a:t>
            </a:r>
            <a:endParaRPr lang="fr-FR" dirty="0">
              <a:solidFill>
                <a:schemeClr val="bg1"/>
              </a:solidFill>
              <a:latin typeface="Aptos" panose="020B0004020202020204" pitchFamily="34" charset="0"/>
            </a:endParaRPr>
          </a:p>
          <a:p>
            <a:pPr marL="620713" indent="-257175">
              <a:lnSpc>
                <a:spcPct val="150000"/>
              </a:lnSpc>
            </a:pPr>
            <a:r>
              <a:rPr lang="fr-FR" b="1" dirty="0"/>
              <a:t>💡 </a:t>
            </a:r>
            <a:r>
              <a:rPr lang="fr-FR" dirty="0">
                <a:solidFill>
                  <a:schemeClr val="bg1"/>
                </a:solidFill>
                <a:latin typeface="Aptos" panose="020B0004020202020204" pitchFamily="34" charset="0"/>
              </a:rPr>
              <a:t>Historique personnel : Modules suivis, évaluation, date, statut (en cours / terminé)</a:t>
            </a:r>
          </a:p>
          <a:p>
            <a:pPr marL="285750" indent="-285750">
              <a:lnSpc>
                <a:spcPct val="150000"/>
              </a:lnSpc>
              <a:buFont typeface="Wingdings" panose="05000000000000000000" pitchFamily="2" charset="2"/>
              <a:buChar char="q"/>
            </a:pPr>
            <a:r>
              <a:rPr lang="fr-FR" dirty="0">
                <a:solidFill>
                  <a:schemeClr val="bg1"/>
                </a:solidFill>
                <a:latin typeface="Aptos" panose="020B0004020202020204" pitchFamily="34" charset="0"/>
              </a:rPr>
              <a:t>Certification :  </a:t>
            </a:r>
            <a:r>
              <a:rPr lang="fr-FR" b="1" dirty="0">
                <a:solidFill>
                  <a:srgbClr val="C00000"/>
                </a:solidFill>
                <a:latin typeface="Aptos" panose="020B0004020202020204" pitchFamily="34" charset="0"/>
              </a:rPr>
              <a:t>Dirigeant certifié France Judo</a:t>
            </a:r>
            <a:endParaRPr lang="fr-FR" dirty="0">
              <a:latin typeface="Aptos" panose="020B0004020202020204" pitchFamily="34" charset="0"/>
            </a:endParaRPr>
          </a:p>
          <a:p>
            <a:pPr marL="285750" indent="-285750">
              <a:lnSpc>
                <a:spcPct val="150000"/>
              </a:lnSpc>
              <a:buFont typeface="Wingdings" panose="05000000000000000000" pitchFamily="2" charset="2"/>
              <a:buChar char="q"/>
            </a:pPr>
            <a:endParaRPr lang="fr-FR" dirty="0">
              <a:solidFill>
                <a:schemeClr val="bg1"/>
              </a:solidFill>
              <a:latin typeface="Aptos" panose="020B0004020202020204" pitchFamily="34" charset="0"/>
            </a:endParaRPr>
          </a:p>
          <a:p>
            <a:endParaRPr lang="fr-FR" dirty="0"/>
          </a:p>
        </p:txBody>
      </p:sp>
      <p:pic>
        <p:nvPicPr>
          <p:cNvPr id="6" name="Image 5" descr="Une image contenant commencement, habits, auditorium, public&#10;&#10;Le contenu généré par l’IA peut être incorrect.">
            <a:extLst>
              <a:ext uri="{FF2B5EF4-FFF2-40B4-BE49-F238E27FC236}">
                <a16:creationId xmlns:a16="http://schemas.microsoft.com/office/drawing/2014/main" id="{AFD31D00-1DB6-4C04-44E2-75C86EF64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848" y="1979610"/>
            <a:ext cx="5424854" cy="3621090"/>
          </a:xfrm>
          <a:prstGeom prst="rect">
            <a:avLst/>
          </a:prstGeom>
        </p:spPr>
      </p:pic>
    </p:spTree>
    <p:extLst>
      <p:ext uri="{BB962C8B-B14F-4D97-AF65-F5344CB8AC3E}">
        <p14:creationId xmlns:p14="http://schemas.microsoft.com/office/powerpoint/2010/main" val="202133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que 5">
            <a:extLst>
              <a:ext uri="{FF2B5EF4-FFF2-40B4-BE49-F238E27FC236}">
                <a16:creationId xmlns:a16="http://schemas.microsoft.com/office/drawing/2014/main" id="{E4DB78A9-86EC-3739-453F-F316182CEBB0}"/>
              </a:ext>
            </a:extLst>
          </p:cNvPr>
          <p:cNvGrpSpPr/>
          <p:nvPr/>
        </p:nvGrpSpPr>
        <p:grpSpPr>
          <a:xfrm>
            <a:off x="9000281" y="449891"/>
            <a:ext cx="2608604" cy="1005079"/>
            <a:chOff x="7443242" y="1620581"/>
            <a:chExt cx="1782855" cy="686921"/>
          </a:xfrm>
          <a:solidFill>
            <a:schemeClr val="bg1"/>
          </a:solidFill>
        </p:grpSpPr>
        <p:sp>
          <p:nvSpPr>
            <p:cNvPr id="3" name="Forme libre : forme 24">
              <a:extLst>
                <a:ext uri="{FF2B5EF4-FFF2-40B4-BE49-F238E27FC236}">
                  <a16:creationId xmlns:a16="http://schemas.microsoft.com/office/drawing/2014/main" id="{DD259B16-1DC7-6A9A-5683-D55A1786FE6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pPr algn="ctr"/>
              <a:endParaRPr lang="en-US"/>
            </a:p>
          </p:txBody>
        </p:sp>
        <p:sp>
          <p:nvSpPr>
            <p:cNvPr id="8" name="Forme libre : forme 25">
              <a:extLst>
                <a:ext uri="{FF2B5EF4-FFF2-40B4-BE49-F238E27FC236}">
                  <a16:creationId xmlns:a16="http://schemas.microsoft.com/office/drawing/2014/main" id="{12BC0637-FEDA-6622-6E56-F043AADDA334}"/>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pPr algn="ctr"/>
              <a:endParaRPr lang="en-US"/>
            </a:p>
          </p:txBody>
        </p:sp>
        <p:sp>
          <p:nvSpPr>
            <p:cNvPr id="9" name="Forme libre : forme 26">
              <a:extLst>
                <a:ext uri="{FF2B5EF4-FFF2-40B4-BE49-F238E27FC236}">
                  <a16:creationId xmlns:a16="http://schemas.microsoft.com/office/drawing/2014/main" id="{55FE4D57-2424-AC6D-63CE-5215CE134F4C}"/>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pPr algn="ctr"/>
              <a:endParaRPr lang="en-US"/>
            </a:p>
          </p:txBody>
        </p:sp>
        <p:sp>
          <p:nvSpPr>
            <p:cNvPr id="10" name="Forme libre : forme 27">
              <a:extLst>
                <a:ext uri="{FF2B5EF4-FFF2-40B4-BE49-F238E27FC236}">
                  <a16:creationId xmlns:a16="http://schemas.microsoft.com/office/drawing/2014/main" id="{C2092B88-FB3A-940C-057A-9B1EB61DF601}"/>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pPr algn="ctr"/>
              <a:endParaRPr lang="en-US"/>
            </a:p>
          </p:txBody>
        </p:sp>
        <p:sp>
          <p:nvSpPr>
            <p:cNvPr id="21" name="Forme libre : forme 28">
              <a:extLst>
                <a:ext uri="{FF2B5EF4-FFF2-40B4-BE49-F238E27FC236}">
                  <a16:creationId xmlns:a16="http://schemas.microsoft.com/office/drawing/2014/main" id="{981AF35E-BA63-EF62-C808-EDD6C9D7C2F5}"/>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pPr algn="ctr"/>
              <a:endParaRPr lang="en-US"/>
            </a:p>
          </p:txBody>
        </p:sp>
        <p:sp>
          <p:nvSpPr>
            <p:cNvPr id="22" name="Forme libre : forme 29">
              <a:extLst>
                <a:ext uri="{FF2B5EF4-FFF2-40B4-BE49-F238E27FC236}">
                  <a16:creationId xmlns:a16="http://schemas.microsoft.com/office/drawing/2014/main" id="{1476E681-6A4B-324E-E90F-37A7FEC702E8}"/>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pPr algn="ctr"/>
              <a:endParaRPr lang="en-US"/>
            </a:p>
          </p:txBody>
        </p:sp>
        <p:sp>
          <p:nvSpPr>
            <p:cNvPr id="24" name="Forme libre : forme 33">
              <a:extLst>
                <a:ext uri="{FF2B5EF4-FFF2-40B4-BE49-F238E27FC236}">
                  <a16:creationId xmlns:a16="http://schemas.microsoft.com/office/drawing/2014/main" id="{3E465781-B315-C1B0-CF82-034B8FD530CD}"/>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pPr algn="ctr"/>
              <a:endParaRPr lang="en-US"/>
            </a:p>
          </p:txBody>
        </p:sp>
        <p:sp>
          <p:nvSpPr>
            <p:cNvPr id="26" name="Forme libre : forme 36">
              <a:extLst>
                <a:ext uri="{FF2B5EF4-FFF2-40B4-BE49-F238E27FC236}">
                  <a16:creationId xmlns:a16="http://schemas.microsoft.com/office/drawing/2014/main" id="{BFE9EBF0-AA7C-65F6-CB4C-3EEE40CA2A63}"/>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pPr algn="ctr"/>
              <a:endParaRPr lang="en-US"/>
            </a:p>
          </p:txBody>
        </p:sp>
        <p:sp>
          <p:nvSpPr>
            <p:cNvPr id="27" name="Forme libre : forme 39">
              <a:extLst>
                <a:ext uri="{FF2B5EF4-FFF2-40B4-BE49-F238E27FC236}">
                  <a16:creationId xmlns:a16="http://schemas.microsoft.com/office/drawing/2014/main" id="{BF7779A1-D271-661B-2D32-5320B0F83A10}"/>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pPr algn="ctr"/>
              <a:endParaRPr lang="en-US"/>
            </a:p>
          </p:txBody>
        </p:sp>
        <p:sp>
          <p:nvSpPr>
            <p:cNvPr id="28" name="Forme libre : forme 55">
              <a:extLst>
                <a:ext uri="{FF2B5EF4-FFF2-40B4-BE49-F238E27FC236}">
                  <a16:creationId xmlns:a16="http://schemas.microsoft.com/office/drawing/2014/main" id="{8AEBE01A-45B0-5452-BA24-712D20DD1A59}"/>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pPr algn="ctr"/>
              <a:endParaRPr lang="en-US"/>
            </a:p>
          </p:txBody>
        </p:sp>
        <p:sp>
          <p:nvSpPr>
            <p:cNvPr id="33" name="Forme libre : forme 56">
              <a:extLst>
                <a:ext uri="{FF2B5EF4-FFF2-40B4-BE49-F238E27FC236}">
                  <a16:creationId xmlns:a16="http://schemas.microsoft.com/office/drawing/2014/main" id="{FC8F69F8-2AA1-20A2-2C18-E149832CFA1B}"/>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pPr algn="ctr"/>
              <a:endParaRPr lang="en-US"/>
            </a:p>
          </p:txBody>
        </p:sp>
        <p:sp>
          <p:nvSpPr>
            <p:cNvPr id="35" name="Forme libre : forme 57">
              <a:extLst>
                <a:ext uri="{FF2B5EF4-FFF2-40B4-BE49-F238E27FC236}">
                  <a16:creationId xmlns:a16="http://schemas.microsoft.com/office/drawing/2014/main" id="{3C8F2311-79A8-EF78-76E1-05F4FD9AD55D}"/>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pPr algn="ctr"/>
              <a:endParaRPr lang="en-US"/>
            </a:p>
          </p:txBody>
        </p:sp>
      </p:grpSp>
      <p:sp>
        <p:nvSpPr>
          <p:cNvPr id="5" name="Titre 4">
            <a:extLst>
              <a:ext uri="{FF2B5EF4-FFF2-40B4-BE49-F238E27FC236}">
                <a16:creationId xmlns:a16="http://schemas.microsoft.com/office/drawing/2014/main" id="{9E0C4FAF-3920-3568-F6EA-37C32B299BD0}"/>
              </a:ext>
            </a:extLst>
          </p:cNvPr>
          <p:cNvSpPr>
            <a:spLocks noGrp="1"/>
          </p:cNvSpPr>
          <p:nvPr>
            <p:ph type="title" idx="4294967295"/>
          </p:nvPr>
        </p:nvSpPr>
        <p:spPr>
          <a:xfrm>
            <a:off x="887768" y="2449298"/>
            <a:ext cx="10128070" cy="1792177"/>
          </a:xfrm>
          <a:prstGeom prst="rect">
            <a:avLst/>
          </a:prstGeom>
          <a:effectLst>
            <a:outerShdw blurRad="50800" dist="38100" dir="5400000" algn="t" rotWithShape="0">
              <a:prstClr val="black">
                <a:alpha val="40000"/>
              </a:prstClr>
            </a:outerShdw>
          </a:effectLst>
        </p:spPr>
        <p:txBody>
          <a:bodyPr anchor="ctr">
            <a:normAutofit fontScale="90000"/>
          </a:bodyPr>
          <a:lstStyle/>
          <a:p>
            <a:pPr eaLnBrk="1" fontAlgn="auto" hangingPunct="1">
              <a:spcBef>
                <a:spcPts val="0"/>
              </a:spcBef>
              <a:spcAft>
                <a:spcPts val="0"/>
              </a:spcAft>
              <a:defRPr/>
            </a:pPr>
            <a:r>
              <a:rPr lang="en-US" altLang="en-US" sz="4400" b="1" dirty="0">
                <a:solidFill>
                  <a:schemeClr val="bg1"/>
                </a:solidFill>
                <a:latin typeface="Montserrat" panose="00000500000000000000" pitchFamily="2" charset="0"/>
              </a:rPr>
              <a:t>STRUCTURATION NATIONALE DE</a:t>
            </a:r>
            <a:br>
              <a:rPr lang="en-US" altLang="en-US" sz="4400" b="1" dirty="0">
                <a:solidFill>
                  <a:schemeClr val="bg1"/>
                </a:solidFill>
                <a:latin typeface="Montserrat" panose="00000500000000000000" pitchFamily="2" charset="0"/>
              </a:rPr>
            </a:br>
            <a:br>
              <a:rPr lang="en-US" altLang="en-US" sz="4400" b="1" dirty="0">
                <a:solidFill>
                  <a:schemeClr val="bg1"/>
                </a:solidFill>
                <a:latin typeface="Montserrat" panose="00000500000000000000" pitchFamily="2" charset="0"/>
              </a:rPr>
            </a:br>
            <a:r>
              <a:rPr lang="en-US" altLang="en-US" sz="4400" b="1" dirty="0">
                <a:solidFill>
                  <a:schemeClr val="bg1"/>
                </a:solidFill>
                <a:latin typeface="Montserrat" panose="00000500000000000000" pitchFamily="2" charset="0"/>
              </a:rPr>
              <a:t> LA FORMATION DES </a:t>
            </a:r>
            <a:r>
              <a:rPr lang="en-US" altLang="en-US" sz="4400" b="1" dirty="0" err="1">
                <a:solidFill>
                  <a:schemeClr val="bg1"/>
                </a:solidFill>
                <a:latin typeface="Montserrat" panose="00000500000000000000" pitchFamily="2" charset="0"/>
              </a:rPr>
              <a:t>DIRIGEANTS</a:t>
            </a:r>
            <a:endParaRPr lang="fr-FR" sz="4400" dirty="0"/>
          </a:p>
        </p:txBody>
      </p:sp>
      <p:sp>
        <p:nvSpPr>
          <p:cNvPr id="6" name="Espace réservé du texte 5">
            <a:extLst>
              <a:ext uri="{FF2B5EF4-FFF2-40B4-BE49-F238E27FC236}">
                <a16:creationId xmlns:a16="http://schemas.microsoft.com/office/drawing/2014/main" id="{D708F8A6-5299-6CF3-55BB-88F8DB064954}"/>
              </a:ext>
            </a:extLst>
          </p:cNvPr>
          <p:cNvSpPr>
            <a:spLocks noGrp="1"/>
          </p:cNvSpPr>
          <p:nvPr>
            <p:ph type="body" sz="quarter" idx="4294967295"/>
          </p:nvPr>
        </p:nvSpPr>
        <p:spPr>
          <a:xfrm>
            <a:off x="231267" y="6210109"/>
            <a:ext cx="4884737" cy="415635"/>
          </a:xfrm>
          <a:prstGeom prst="rect">
            <a:avLst/>
          </a:prstGeom>
        </p:spPr>
        <p:txBody>
          <a:bodyPr>
            <a:normAutofit fontScale="92500" lnSpcReduction="10000"/>
          </a:bodyPr>
          <a:lstStyle/>
          <a:p>
            <a:r>
              <a:rPr lang="fr-FR" dirty="0" err="1">
                <a:solidFill>
                  <a:schemeClr val="bg1"/>
                </a:solidFill>
              </a:rPr>
              <a:t>SNR</a:t>
            </a:r>
            <a:r>
              <a:rPr lang="fr-FR" dirty="0">
                <a:solidFill>
                  <a:schemeClr val="bg1"/>
                </a:solidFill>
              </a:rPr>
              <a:t> 2025</a:t>
            </a:r>
          </a:p>
          <a:p>
            <a:endParaRPr lang="fr-FR" dirty="0"/>
          </a:p>
        </p:txBody>
      </p:sp>
      <p:pic>
        <p:nvPicPr>
          <p:cNvPr id="4" name="Image 3">
            <a:extLst>
              <a:ext uri="{FF2B5EF4-FFF2-40B4-BE49-F238E27FC236}">
                <a16:creationId xmlns:a16="http://schemas.microsoft.com/office/drawing/2014/main" id="{65844297-5F71-29D2-D922-D59DBD6E8793}"/>
              </a:ext>
            </a:extLst>
          </p:cNvPr>
          <p:cNvPicPr>
            <a:picLocks noChangeAspect="1"/>
          </p:cNvPicPr>
          <p:nvPr/>
        </p:nvPicPr>
        <p:blipFill>
          <a:blip r:embed="rId3"/>
          <a:stretch>
            <a:fillRect/>
          </a:stretch>
        </p:blipFill>
        <p:spPr>
          <a:xfrm>
            <a:off x="6339338" y="6321506"/>
            <a:ext cx="5822185" cy="536494"/>
          </a:xfrm>
          <a:prstGeom prst="rect">
            <a:avLst/>
          </a:prstGeom>
        </p:spPr>
      </p:pic>
    </p:spTree>
    <p:extLst>
      <p:ext uri="{BB962C8B-B14F-4D97-AF65-F5344CB8AC3E}">
        <p14:creationId xmlns:p14="http://schemas.microsoft.com/office/powerpoint/2010/main" val="1676785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C25D7-92A2-AD12-1575-52B64A85D853}"/>
            </a:ext>
          </a:extLst>
        </p:cNvPr>
        <p:cNvGrpSpPr/>
        <p:nvPr/>
      </p:nvGrpSpPr>
      <p:grpSpPr>
        <a:xfrm>
          <a:off x="0" y="0"/>
          <a:ext cx="0" cy="0"/>
          <a:chOff x="0" y="0"/>
          <a:chExt cx="0" cy="0"/>
        </a:xfrm>
      </p:grpSpPr>
      <p:grpSp>
        <p:nvGrpSpPr>
          <p:cNvPr id="2" name="Graphique 5">
            <a:extLst>
              <a:ext uri="{FF2B5EF4-FFF2-40B4-BE49-F238E27FC236}">
                <a16:creationId xmlns:a16="http://schemas.microsoft.com/office/drawing/2014/main" id="{9958160A-9AB5-9FEA-B3BF-9FD9133AEF6F}"/>
              </a:ext>
            </a:extLst>
          </p:cNvPr>
          <p:cNvGrpSpPr/>
          <p:nvPr/>
        </p:nvGrpSpPr>
        <p:grpSpPr>
          <a:xfrm>
            <a:off x="9000281" y="449891"/>
            <a:ext cx="2608604" cy="1005079"/>
            <a:chOff x="7443242" y="1620581"/>
            <a:chExt cx="1782855" cy="686921"/>
          </a:xfrm>
          <a:solidFill>
            <a:schemeClr val="bg1"/>
          </a:solidFill>
        </p:grpSpPr>
        <p:sp>
          <p:nvSpPr>
            <p:cNvPr id="3" name="Forme libre : forme 24">
              <a:extLst>
                <a:ext uri="{FF2B5EF4-FFF2-40B4-BE49-F238E27FC236}">
                  <a16:creationId xmlns:a16="http://schemas.microsoft.com/office/drawing/2014/main" id="{B7D2BED9-FEDD-752C-8AC9-D38677DED5E6}"/>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pPr algn="ctr"/>
              <a:endParaRPr lang="en-US"/>
            </a:p>
          </p:txBody>
        </p:sp>
        <p:sp>
          <p:nvSpPr>
            <p:cNvPr id="8" name="Forme libre : forme 25">
              <a:extLst>
                <a:ext uri="{FF2B5EF4-FFF2-40B4-BE49-F238E27FC236}">
                  <a16:creationId xmlns:a16="http://schemas.microsoft.com/office/drawing/2014/main" id="{9A3CA0AC-19B2-2441-9AB8-807D14AFF2BE}"/>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pPr algn="ctr"/>
              <a:endParaRPr lang="en-US"/>
            </a:p>
          </p:txBody>
        </p:sp>
        <p:sp>
          <p:nvSpPr>
            <p:cNvPr id="9" name="Forme libre : forme 26">
              <a:extLst>
                <a:ext uri="{FF2B5EF4-FFF2-40B4-BE49-F238E27FC236}">
                  <a16:creationId xmlns:a16="http://schemas.microsoft.com/office/drawing/2014/main" id="{29335751-BC14-8B3A-BE85-B36B1E4C0EC4}"/>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pPr algn="ctr"/>
              <a:endParaRPr lang="en-US"/>
            </a:p>
          </p:txBody>
        </p:sp>
        <p:sp>
          <p:nvSpPr>
            <p:cNvPr id="10" name="Forme libre : forme 27">
              <a:extLst>
                <a:ext uri="{FF2B5EF4-FFF2-40B4-BE49-F238E27FC236}">
                  <a16:creationId xmlns:a16="http://schemas.microsoft.com/office/drawing/2014/main" id="{0795B3BF-A8BF-A644-2E15-875BE599F7E3}"/>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pPr algn="ctr"/>
              <a:endParaRPr lang="en-US"/>
            </a:p>
          </p:txBody>
        </p:sp>
        <p:sp>
          <p:nvSpPr>
            <p:cNvPr id="21" name="Forme libre : forme 28">
              <a:extLst>
                <a:ext uri="{FF2B5EF4-FFF2-40B4-BE49-F238E27FC236}">
                  <a16:creationId xmlns:a16="http://schemas.microsoft.com/office/drawing/2014/main" id="{9705A3AC-9880-8E17-0772-548C2A2E0689}"/>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pPr algn="ctr"/>
              <a:endParaRPr lang="en-US"/>
            </a:p>
          </p:txBody>
        </p:sp>
        <p:sp>
          <p:nvSpPr>
            <p:cNvPr id="22" name="Forme libre : forme 29">
              <a:extLst>
                <a:ext uri="{FF2B5EF4-FFF2-40B4-BE49-F238E27FC236}">
                  <a16:creationId xmlns:a16="http://schemas.microsoft.com/office/drawing/2014/main" id="{30A88F45-4E36-A685-0138-EA6046A62EB5}"/>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pPr algn="ctr"/>
              <a:endParaRPr lang="en-US"/>
            </a:p>
          </p:txBody>
        </p:sp>
        <p:sp>
          <p:nvSpPr>
            <p:cNvPr id="24" name="Forme libre : forme 33">
              <a:extLst>
                <a:ext uri="{FF2B5EF4-FFF2-40B4-BE49-F238E27FC236}">
                  <a16:creationId xmlns:a16="http://schemas.microsoft.com/office/drawing/2014/main" id="{FC6F7979-8FF1-C9C8-E42C-0620D2DCA4F1}"/>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pPr algn="ctr"/>
              <a:endParaRPr lang="en-US"/>
            </a:p>
          </p:txBody>
        </p:sp>
        <p:sp>
          <p:nvSpPr>
            <p:cNvPr id="26" name="Forme libre : forme 36">
              <a:extLst>
                <a:ext uri="{FF2B5EF4-FFF2-40B4-BE49-F238E27FC236}">
                  <a16:creationId xmlns:a16="http://schemas.microsoft.com/office/drawing/2014/main" id="{6E1160D9-B4D9-5012-1AA6-AED7363BA8DE}"/>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pPr algn="ctr"/>
              <a:endParaRPr lang="en-US"/>
            </a:p>
          </p:txBody>
        </p:sp>
        <p:sp>
          <p:nvSpPr>
            <p:cNvPr id="27" name="Forme libre : forme 39">
              <a:extLst>
                <a:ext uri="{FF2B5EF4-FFF2-40B4-BE49-F238E27FC236}">
                  <a16:creationId xmlns:a16="http://schemas.microsoft.com/office/drawing/2014/main" id="{629588CB-FD78-41C8-C8C2-9564673CCE3D}"/>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pPr algn="ctr"/>
              <a:endParaRPr lang="en-US"/>
            </a:p>
          </p:txBody>
        </p:sp>
        <p:sp>
          <p:nvSpPr>
            <p:cNvPr id="28" name="Forme libre : forme 55">
              <a:extLst>
                <a:ext uri="{FF2B5EF4-FFF2-40B4-BE49-F238E27FC236}">
                  <a16:creationId xmlns:a16="http://schemas.microsoft.com/office/drawing/2014/main" id="{964661F6-8817-F861-7EF8-AB1B5F80EEC5}"/>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pPr algn="ctr"/>
              <a:endParaRPr lang="en-US"/>
            </a:p>
          </p:txBody>
        </p:sp>
        <p:sp>
          <p:nvSpPr>
            <p:cNvPr id="33" name="Forme libre : forme 56">
              <a:extLst>
                <a:ext uri="{FF2B5EF4-FFF2-40B4-BE49-F238E27FC236}">
                  <a16:creationId xmlns:a16="http://schemas.microsoft.com/office/drawing/2014/main" id="{A4F81923-EEA3-A404-2F36-2550213D392D}"/>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pPr algn="ctr"/>
              <a:endParaRPr lang="en-US"/>
            </a:p>
          </p:txBody>
        </p:sp>
        <p:sp>
          <p:nvSpPr>
            <p:cNvPr id="35" name="Forme libre : forme 57">
              <a:extLst>
                <a:ext uri="{FF2B5EF4-FFF2-40B4-BE49-F238E27FC236}">
                  <a16:creationId xmlns:a16="http://schemas.microsoft.com/office/drawing/2014/main" id="{D56C95E8-52BD-9743-95DF-E44415705650}"/>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pPr algn="ctr"/>
              <a:endParaRPr lang="en-US"/>
            </a:p>
          </p:txBody>
        </p:sp>
      </p:grpSp>
      <p:sp>
        <p:nvSpPr>
          <p:cNvPr id="5" name="Titre 4">
            <a:extLst>
              <a:ext uri="{FF2B5EF4-FFF2-40B4-BE49-F238E27FC236}">
                <a16:creationId xmlns:a16="http://schemas.microsoft.com/office/drawing/2014/main" id="{6FA3906B-BF1E-6CEE-E92C-1D92DA141CF5}"/>
              </a:ext>
            </a:extLst>
          </p:cNvPr>
          <p:cNvSpPr>
            <a:spLocks noGrp="1"/>
          </p:cNvSpPr>
          <p:nvPr>
            <p:ph type="title" idx="4294967295"/>
          </p:nvPr>
        </p:nvSpPr>
        <p:spPr>
          <a:xfrm>
            <a:off x="232252" y="3917581"/>
            <a:ext cx="5216048" cy="1792177"/>
          </a:xfrm>
          <a:prstGeom prst="rect">
            <a:avLst/>
          </a:prstGeom>
          <a:effectLst>
            <a:outerShdw blurRad="50800" dist="38100" dir="5400000" algn="t" rotWithShape="0">
              <a:prstClr val="black">
                <a:alpha val="40000"/>
              </a:prstClr>
            </a:outerShdw>
          </a:effectLst>
        </p:spPr>
        <p:txBody>
          <a:bodyPr anchor="ctr"/>
          <a:lstStyle/>
          <a:p>
            <a:pPr algn="ctr" defTabSz="363636"/>
            <a:br>
              <a:rPr lang="fr-FR" sz="4000" b="1" dirty="0">
                <a:solidFill>
                  <a:srgbClr val="C00000"/>
                </a:solidFill>
                <a:latin typeface="Aptos" panose="020B0004020202020204" pitchFamily="34" charset="0"/>
              </a:rPr>
            </a:br>
            <a:r>
              <a:rPr lang="fr-FR" sz="4000" b="1" dirty="0">
                <a:solidFill>
                  <a:srgbClr val="C00000"/>
                </a:solidFill>
                <a:latin typeface="Aptos" panose="020B0004020202020204" pitchFamily="34" charset="0"/>
              </a:rPr>
              <a:t>	</a:t>
            </a:r>
            <a:r>
              <a:rPr lang="fr-FR" sz="3200" b="1" dirty="0">
                <a:solidFill>
                  <a:srgbClr val="C00000"/>
                </a:solidFill>
                <a:latin typeface="Aptos" panose="020B0004020202020204" pitchFamily="34" charset="0"/>
                <a:ea typeface="+mn-ea"/>
                <a:cs typeface="+mn-cs"/>
              </a:rPr>
              <a:t>Dirigez votre association avec efficience</a:t>
            </a:r>
          </a:p>
        </p:txBody>
      </p:sp>
      <p:sp>
        <p:nvSpPr>
          <p:cNvPr id="6" name="Espace réservé du texte 5">
            <a:extLst>
              <a:ext uri="{FF2B5EF4-FFF2-40B4-BE49-F238E27FC236}">
                <a16:creationId xmlns:a16="http://schemas.microsoft.com/office/drawing/2014/main" id="{67F3F1AB-1F39-F863-DAFE-F80564DBEB96}"/>
              </a:ext>
            </a:extLst>
          </p:cNvPr>
          <p:cNvSpPr>
            <a:spLocks noGrp="1"/>
          </p:cNvSpPr>
          <p:nvPr>
            <p:ph type="body" sz="quarter" idx="4294967295"/>
          </p:nvPr>
        </p:nvSpPr>
        <p:spPr>
          <a:xfrm>
            <a:off x="232252" y="6204930"/>
            <a:ext cx="4884737" cy="415635"/>
          </a:xfrm>
          <a:prstGeom prst="rect">
            <a:avLst/>
          </a:prstGeom>
        </p:spPr>
        <p:txBody>
          <a:bodyPr>
            <a:normAutofit fontScale="92500" lnSpcReduction="10000"/>
          </a:bodyPr>
          <a:lstStyle/>
          <a:p>
            <a:r>
              <a:rPr lang="fr-FR" dirty="0" err="1">
                <a:solidFill>
                  <a:schemeClr val="bg1"/>
                </a:solidFill>
              </a:rPr>
              <a:t>SNR</a:t>
            </a:r>
            <a:r>
              <a:rPr lang="fr-FR" dirty="0">
                <a:solidFill>
                  <a:schemeClr val="bg1"/>
                </a:solidFill>
              </a:rPr>
              <a:t> 2025</a:t>
            </a:r>
          </a:p>
          <a:p>
            <a:endParaRPr lang="fr-FR" dirty="0"/>
          </a:p>
        </p:txBody>
      </p:sp>
      <p:pic>
        <p:nvPicPr>
          <p:cNvPr id="7" name="Image 6" descr="Une image contenant habits, personne, plein air, sourire&#10;&#10;Le contenu généré par l’IA peut être incorrect.">
            <a:extLst>
              <a:ext uri="{FF2B5EF4-FFF2-40B4-BE49-F238E27FC236}">
                <a16:creationId xmlns:a16="http://schemas.microsoft.com/office/drawing/2014/main" id="{B9AC7DBD-6C35-9532-43FB-794BFF8E4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567" y="4037954"/>
            <a:ext cx="5490931" cy="2535518"/>
          </a:xfrm>
          <a:prstGeom prst="rect">
            <a:avLst/>
          </a:prstGeom>
        </p:spPr>
      </p:pic>
      <p:pic>
        <p:nvPicPr>
          <p:cNvPr id="12" name="Image 11" descr="Une image contenant personne, habits, homme, personnes&#10;&#10;Le contenu généré par l’IA peut être incorrect.">
            <a:extLst>
              <a:ext uri="{FF2B5EF4-FFF2-40B4-BE49-F238E27FC236}">
                <a16:creationId xmlns:a16="http://schemas.microsoft.com/office/drawing/2014/main" id="{BF2CBB1C-9B15-2770-681A-976DA26D2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52" y="237435"/>
            <a:ext cx="5400000" cy="2493529"/>
          </a:xfrm>
          <a:prstGeom prst="rect">
            <a:avLst/>
          </a:prstGeom>
        </p:spPr>
      </p:pic>
      <p:sp>
        <p:nvSpPr>
          <p:cNvPr id="14" name="ZoneTexte 13">
            <a:extLst>
              <a:ext uri="{FF2B5EF4-FFF2-40B4-BE49-F238E27FC236}">
                <a16:creationId xmlns:a16="http://schemas.microsoft.com/office/drawing/2014/main" id="{66E67F1A-F547-EA15-07B6-424142C936C6}"/>
              </a:ext>
            </a:extLst>
          </p:cNvPr>
          <p:cNvSpPr txBox="1"/>
          <p:nvPr/>
        </p:nvSpPr>
        <p:spPr>
          <a:xfrm>
            <a:off x="6642100" y="1725108"/>
            <a:ext cx="4691883" cy="1077218"/>
          </a:xfrm>
          <a:prstGeom prst="rect">
            <a:avLst/>
          </a:prstGeom>
          <a:noFill/>
        </p:spPr>
        <p:txBody>
          <a:bodyPr wrap="square" rtlCol="0">
            <a:spAutoFit/>
          </a:bodyPr>
          <a:lstStyle/>
          <a:p>
            <a:pPr algn="ctr"/>
            <a:r>
              <a:rPr lang="fr-FR" sz="3200" b="1" dirty="0">
                <a:solidFill>
                  <a:srgbClr val="C00000"/>
                </a:solidFill>
                <a:latin typeface="Aptos" panose="020B0004020202020204" pitchFamily="34" charset="0"/>
              </a:rPr>
              <a:t>Devenez un dirigeant certifié France Judo</a:t>
            </a:r>
            <a:endParaRPr lang="fr-FR" sz="3200" dirty="0"/>
          </a:p>
        </p:txBody>
      </p:sp>
    </p:spTree>
    <p:extLst>
      <p:ext uri="{BB962C8B-B14F-4D97-AF65-F5344CB8AC3E}">
        <p14:creationId xmlns:p14="http://schemas.microsoft.com/office/powerpoint/2010/main" val="83618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5516" y="2583741"/>
            <a:ext cx="1581198" cy="1616946"/>
          </a:xfrm>
          <a:prstGeom prst="rect">
            <a:avLst/>
          </a:prstGeom>
        </p:spPr>
        <p:txBody>
          <a:bodyPr vert="horz" wrap="square" lIns="0" tIns="71402" rIns="0" bIns="0" rtlCol="0">
            <a:spAutoFit/>
          </a:bodyPr>
          <a:lstStyle/>
          <a:p>
            <a:pPr marL="11516" marR="4607">
              <a:lnSpc>
                <a:spcPct val="89500"/>
              </a:lnSpc>
              <a:spcBef>
                <a:spcPts val="562"/>
              </a:spcBef>
            </a:pPr>
            <a:r>
              <a:rPr sz="3718" b="1" spc="-5" dirty="0">
                <a:solidFill>
                  <a:srgbClr val="FFFFFF"/>
                </a:solidFill>
                <a:latin typeface="Calibri"/>
                <a:cs typeface="Calibri"/>
              </a:rPr>
              <a:t>OKR  FR</a:t>
            </a:r>
            <a:r>
              <a:rPr sz="3718" b="1" dirty="0">
                <a:solidFill>
                  <a:srgbClr val="FFFFFF"/>
                </a:solidFill>
                <a:latin typeface="Calibri"/>
                <a:cs typeface="Calibri"/>
              </a:rPr>
              <a:t>A</a:t>
            </a:r>
            <a:r>
              <a:rPr sz="3718" b="1" spc="-5" dirty="0">
                <a:solidFill>
                  <a:srgbClr val="FFFFFF"/>
                </a:solidFill>
                <a:latin typeface="Calibri"/>
                <a:cs typeface="Calibri"/>
              </a:rPr>
              <a:t>N</a:t>
            </a:r>
            <a:r>
              <a:rPr sz="3718" b="1" spc="-9" dirty="0">
                <a:solidFill>
                  <a:srgbClr val="FFFFFF"/>
                </a:solidFill>
                <a:latin typeface="Calibri"/>
                <a:cs typeface="Calibri"/>
              </a:rPr>
              <a:t>C</a:t>
            </a:r>
            <a:r>
              <a:rPr sz="3718" b="1" dirty="0">
                <a:solidFill>
                  <a:srgbClr val="FFFFFF"/>
                </a:solidFill>
                <a:latin typeface="Calibri"/>
                <a:cs typeface="Calibri"/>
              </a:rPr>
              <a:t>E  </a:t>
            </a:r>
            <a:r>
              <a:rPr sz="3718" b="1" spc="-5" dirty="0">
                <a:solidFill>
                  <a:srgbClr val="FFFFFF"/>
                </a:solidFill>
                <a:latin typeface="Calibri"/>
                <a:cs typeface="Calibri"/>
              </a:rPr>
              <a:t>JUDO</a:t>
            </a:r>
            <a:endParaRPr sz="3718" dirty="0">
              <a:latin typeface="Calibri"/>
              <a:cs typeface="Calibri"/>
            </a:endParaRPr>
          </a:p>
        </p:txBody>
      </p:sp>
      <p:sp>
        <p:nvSpPr>
          <p:cNvPr id="3" name="object 3"/>
          <p:cNvSpPr txBox="1"/>
          <p:nvPr/>
        </p:nvSpPr>
        <p:spPr>
          <a:xfrm>
            <a:off x="1607127" y="4956302"/>
            <a:ext cx="2718806" cy="276181"/>
          </a:xfrm>
          <a:prstGeom prst="rect">
            <a:avLst/>
          </a:prstGeom>
        </p:spPr>
        <p:txBody>
          <a:bodyPr vert="horz" wrap="square" lIns="0" tIns="44338" rIns="0" bIns="0" rtlCol="0">
            <a:spAutoFit/>
          </a:bodyPr>
          <a:lstStyle/>
          <a:p>
            <a:pPr marL="11516" marR="4607">
              <a:lnSpc>
                <a:spcPts val="1832"/>
              </a:lnSpc>
              <a:spcBef>
                <a:spcPts val="349"/>
              </a:spcBef>
            </a:pPr>
            <a:r>
              <a:rPr sz="1723" b="1" spc="-14" dirty="0">
                <a:solidFill>
                  <a:srgbClr val="FFFFFF"/>
                </a:solidFill>
                <a:highlight>
                  <a:srgbClr val="FF0000"/>
                </a:highlight>
                <a:latin typeface="Calibri"/>
                <a:cs typeface="Calibri"/>
              </a:rPr>
              <a:t>Feuille </a:t>
            </a:r>
            <a:r>
              <a:rPr sz="1723" b="1" spc="-9" dirty="0">
                <a:solidFill>
                  <a:srgbClr val="FFFFFF"/>
                </a:solidFill>
                <a:highlight>
                  <a:srgbClr val="FF0000"/>
                </a:highlight>
                <a:latin typeface="Calibri"/>
                <a:cs typeface="Calibri"/>
              </a:rPr>
              <a:t>de</a:t>
            </a:r>
            <a:r>
              <a:rPr sz="1723" b="1" spc="-73" dirty="0">
                <a:solidFill>
                  <a:srgbClr val="FFFFFF"/>
                </a:solidFill>
                <a:highlight>
                  <a:srgbClr val="FF0000"/>
                </a:highlight>
                <a:latin typeface="Calibri"/>
                <a:cs typeface="Calibri"/>
              </a:rPr>
              <a:t> </a:t>
            </a:r>
            <a:r>
              <a:rPr sz="1723" b="1" spc="-23" dirty="0">
                <a:solidFill>
                  <a:srgbClr val="FFFFFF"/>
                </a:solidFill>
                <a:highlight>
                  <a:srgbClr val="FF0000"/>
                </a:highlight>
                <a:latin typeface="Calibri"/>
                <a:cs typeface="Calibri"/>
              </a:rPr>
              <a:t>route  </a:t>
            </a:r>
            <a:r>
              <a:rPr sz="1723" b="1" spc="-14" dirty="0">
                <a:solidFill>
                  <a:srgbClr val="FFFFFF"/>
                </a:solidFill>
                <a:highlight>
                  <a:srgbClr val="FF0000"/>
                </a:highlight>
                <a:latin typeface="Calibri"/>
                <a:cs typeface="Calibri"/>
              </a:rPr>
              <a:t>2024-2028</a:t>
            </a:r>
            <a:endParaRPr sz="1723" b="1" dirty="0">
              <a:highlight>
                <a:srgbClr val="FF0000"/>
              </a:highlight>
              <a:latin typeface="Calibri"/>
              <a:cs typeface="Calibri"/>
            </a:endParaRPr>
          </a:p>
        </p:txBody>
      </p:sp>
      <p:sp>
        <p:nvSpPr>
          <p:cNvPr id="4" name="ZoneTexte 3">
            <a:extLst>
              <a:ext uri="{FF2B5EF4-FFF2-40B4-BE49-F238E27FC236}">
                <a16:creationId xmlns:a16="http://schemas.microsoft.com/office/drawing/2014/main" id="{8F5879F8-46FD-813B-9043-BFFF224F8328}"/>
              </a:ext>
            </a:extLst>
          </p:cNvPr>
          <p:cNvSpPr txBox="1"/>
          <p:nvPr/>
        </p:nvSpPr>
        <p:spPr>
          <a:xfrm>
            <a:off x="2561280" y="2738018"/>
            <a:ext cx="2629555" cy="343492"/>
          </a:xfrm>
          <a:prstGeom prst="rect">
            <a:avLst/>
          </a:prstGeom>
          <a:noFill/>
        </p:spPr>
        <p:txBody>
          <a:bodyPr wrap="square" rtlCol="0">
            <a:spAutoFit/>
          </a:bodyPr>
          <a:lstStyle/>
          <a:p>
            <a:r>
              <a:rPr lang="fr-FR" sz="1632" b="1" dirty="0">
                <a:solidFill>
                  <a:srgbClr val="FF0000"/>
                </a:solidFill>
              </a:rPr>
              <a:t>O</a:t>
            </a:r>
            <a:r>
              <a:rPr lang="fr-FR" sz="1632" dirty="0">
                <a:solidFill>
                  <a:schemeClr val="bg1"/>
                </a:solidFill>
              </a:rPr>
              <a:t>bjectives and </a:t>
            </a:r>
            <a:r>
              <a:rPr lang="fr-FR" sz="1632" b="1" dirty="0">
                <a:solidFill>
                  <a:srgbClr val="FF0000"/>
                </a:solidFill>
              </a:rPr>
              <a:t>K</a:t>
            </a:r>
            <a:r>
              <a:rPr lang="fr-FR" sz="1632" dirty="0">
                <a:solidFill>
                  <a:schemeClr val="bg1"/>
                </a:solidFill>
              </a:rPr>
              <a:t>ey </a:t>
            </a:r>
            <a:r>
              <a:rPr lang="fr-FR" sz="1632" b="1" dirty="0" err="1">
                <a:solidFill>
                  <a:srgbClr val="FF0000"/>
                </a:solidFill>
              </a:rPr>
              <a:t>R</a:t>
            </a:r>
            <a:r>
              <a:rPr lang="fr-FR" sz="1632" dirty="0" err="1">
                <a:solidFill>
                  <a:schemeClr val="bg1"/>
                </a:solidFill>
              </a:rPr>
              <a:t>esults</a:t>
            </a:r>
            <a:endParaRPr lang="fr-FR" sz="1632" dirty="0">
              <a:solidFill>
                <a:schemeClr val="bg1"/>
              </a:solidFill>
            </a:endParaRPr>
          </a:p>
        </p:txBody>
      </p:sp>
      <p:sp>
        <p:nvSpPr>
          <p:cNvPr id="5" name="ZoneTexte 4">
            <a:extLst>
              <a:ext uri="{FF2B5EF4-FFF2-40B4-BE49-F238E27FC236}">
                <a16:creationId xmlns:a16="http://schemas.microsoft.com/office/drawing/2014/main" id="{1527C8CE-D52E-AB92-E525-91F71CB624D4}"/>
              </a:ext>
            </a:extLst>
          </p:cNvPr>
          <p:cNvSpPr txBox="1"/>
          <p:nvPr/>
        </p:nvSpPr>
        <p:spPr>
          <a:xfrm>
            <a:off x="1607127" y="2260770"/>
            <a:ext cx="3285337" cy="400110"/>
          </a:xfrm>
          <a:prstGeom prst="rect">
            <a:avLst/>
          </a:prstGeom>
          <a:noFill/>
        </p:spPr>
        <p:txBody>
          <a:bodyPr wrap="square" rtlCol="0">
            <a:spAutoFit/>
          </a:bodyPr>
          <a:lstStyle/>
          <a:p>
            <a:r>
              <a:rPr lang="fr-FR" sz="2000" b="1" dirty="0">
                <a:solidFill>
                  <a:srgbClr val="FFC000"/>
                </a:solidFill>
                <a:latin typeface="Aptos" panose="020B0004020202020204" pitchFamily="34" charset="0"/>
              </a:rPr>
              <a:t>Objectifs et Résultats Clés</a:t>
            </a:r>
          </a:p>
        </p:txBody>
      </p:sp>
      <p:sp>
        <p:nvSpPr>
          <p:cNvPr id="6" name="ZoneTexte 5">
            <a:extLst>
              <a:ext uri="{FF2B5EF4-FFF2-40B4-BE49-F238E27FC236}">
                <a16:creationId xmlns:a16="http://schemas.microsoft.com/office/drawing/2014/main" id="{5B02889C-296F-22E0-2159-C634D3739363}"/>
              </a:ext>
            </a:extLst>
          </p:cNvPr>
          <p:cNvSpPr txBox="1"/>
          <p:nvPr/>
        </p:nvSpPr>
        <p:spPr>
          <a:xfrm>
            <a:off x="6232713" y="6086613"/>
            <a:ext cx="5814961" cy="538930"/>
          </a:xfrm>
          <a:prstGeom prst="rect">
            <a:avLst/>
          </a:prstGeom>
          <a:solidFill>
            <a:srgbClr val="002060"/>
          </a:solidFill>
        </p:spPr>
        <p:txBody>
          <a:bodyPr wrap="square" rtlCol="0">
            <a:spAutoFit/>
          </a:bodyPr>
          <a:lstStyle/>
          <a:p>
            <a:r>
              <a:rPr lang="fr-FR" sz="1270" b="1" dirty="0">
                <a:solidFill>
                  <a:srgbClr val="FFC000"/>
                </a:solidFill>
              </a:rPr>
              <a:t>Jocelyn DÉGEILH, Sandrine GALOPIN, Sylvia BOURDIER, Luc BELAUD, Patrice CADOR</a:t>
            </a:r>
          </a:p>
          <a:p>
            <a:endParaRPr lang="fr-FR" sz="163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3010D0F8-2B78-098F-2B62-486AD0A10F2B}"/>
              </a:ext>
            </a:extLst>
          </p:cNvPr>
          <p:cNvPicPr>
            <a:picLocks noChangeAspect="1"/>
          </p:cNvPicPr>
          <p:nvPr/>
        </p:nvPicPr>
        <p:blipFill>
          <a:blip r:embed="rId3"/>
          <a:stretch>
            <a:fillRect/>
          </a:stretch>
        </p:blipFill>
        <p:spPr>
          <a:xfrm>
            <a:off x="6759990" y="1209963"/>
            <a:ext cx="2429031" cy="5474760"/>
          </a:xfrm>
          <a:prstGeom prst="rect">
            <a:avLst/>
          </a:prstGeom>
        </p:spPr>
      </p:pic>
      <p:sp>
        <p:nvSpPr>
          <p:cNvPr id="27" name="ZoneTexte 26">
            <a:extLst>
              <a:ext uri="{FF2B5EF4-FFF2-40B4-BE49-F238E27FC236}">
                <a16:creationId xmlns:a16="http://schemas.microsoft.com/office/drawing/2014/main" id="{26708475-269A-BE57-40B5-149B01BF8536}"/>
              </a:ext>
            </a:extLst>
          </p:cNvPr>
          <p:cNvSpPr txBox="1"/>
          <p:nvPr/>
        </p:nvSpPr>
        <p:spPr>
          <a:xfrm>
            <a:off x="2459890" y="1432627"/>
            <a:ext cx="6100916" cy="15438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rgbClr val="00B050"/>
                </a:solidFill>
                <a:latin typeface="Aptos" panose="020B0004020202020204" pitchFamily="34" charset="0"/>
              </a:rPr>
              <a:t>AMBITION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32"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fr-FR" sz="1400" b="1" i="0" u="none" strike="noStrike" kern="1200" cap="none" spc="0" normalizeH="0" baseline="0" noProof="0" dirty="0">
                <a:ln>
                  <a:noFill/>
                </a:ln>
                <a:solidFill>
                  <a:schemeClr val="bg1"/>
                </a:solidFill>
                <a:effectLst/>
                <a:uLnTx/>
                <a:uFillTx/>
                <a:latin typeface="Aptos" panose="020B0004020202020204" pitchFamily="34" charset="0"/>
              </a:rPr>
              <a:t>Sortir d’une zone de confort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bg1"/>
                </a:solidFill>
                <a:effectLst/>
                <a:uLnTx/>
                <a:uFillTx/>
                <a:latin typeface="Aptos" panose="020B0004020202020204" pitchFamily="34" charset="0"/>
              </a:rPr>
              <a:t>            Challenge, pousse à nous dépasser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chemeClr val="bg1"/>
              </a:solidFill>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rgbClr val="00B050"/>
                </a:solidFill>
                <a:latin typeface="Aptos" panose="020B0004020202020204" pitchFamily="34" charset="0"/>
              </a:rPr>
              <a:t>OBJECTIF : </a:t>
            </a:r>
            <a:r>
              <a:rPr kumimoji="0" lang="fr-FR" sz="1400" b="1" i="0" u="none" strike="noStrike" kern="1200" cap="none" spc="0" normalizeH="0" baseline="0" noProof="0" dirty="0">
                <a:ln>
                  <a:noFill/>
                </a:ln>
                <a:solidFill>
                  <a:schemeClr val="bg1"/>
                </a:solidFill>
                <a:effectLst/>
                <a:uLnTx/>
                <a:uFillTx/>
                <a:latin typeface="Aptos" panose="020B0004020202020204" pitchFamily="34" charset="0"/>
              </a:rPr>
              <a:t>Aspiration générale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bg1"/>
                </a:solidFill>
                <a:latin typeface="Aptos" panose="020B0004020202020204" pitchFamily="34" charset="0"/>
              </a:rPr>
              <a:t>             </a:t>
            </a:r>
            <a:r>
              <a:rPr kumimoji="0" lang="fr-FR" sz="1400" b="1" i="0" u="none" strike="noStrike" kern="1200" cap="none" spc="0" normalizeH="0" baseline="0" noProof="0" dirty="0">
                <a:ln>
                  <a:noFill/>
                </a:ln>
                <a:solidFill>
                  <a:schemeClr val="bg1"/>
                </a:solidFill>
                <a:effectLst/>
                <a:uLnTx/>
                <a:uFillTx/>
                <a:latin typeface="Aptos" panose="020B0004020202020204" pitchFamily="34" charset="0"/>
              </a:rPr>
              <a:t>Ce que vous souhaitez atteindre.</a:t>
            </a:r>
          </a:p>
        </p:txBody>
      </p:sp>
      <p:sp>
        <p:nvSpPr>
          <p:cNvPr id="28" name="Flèche : droite 27">
            <a:extLst>
              <a:ext uri="{FF2B5EF4-FFF2-40B4-BE49-F238E27FC236}">
                <a16:creationId xmlns:a16="http://schemas.microsoft.com/office/drawing/2014/main" id="{E76E73D3-06F2-8119-DF92-635C089E4115}"/>
              </a:ext>
            </a:extLst>
          </p:cNvPr>
          <p:cNvSpPr/>
          <p:nvPr/>
        </p:nvSpPr>
        <p:spPr>
          <a:xfrm>
            <a:off x="2627926" y="1736018"/>
            <a:ext cx="199563" cy="13212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29" name="Flèche : droite 28">
            <a:extLst>
              <a:ext uri="{FF2B5EF4-FFF2-40B4-BE49-F238E27FC236}">
                <a16:creationId xmlns:a16="http://schemas.microsoft.com/office/drawing/2014/main" id="{5A97FC7B-05D6-89AC-DFA4-048CF964EBDE}"/>
              </a:ext>
            </a:extLst>
          </p:cNvPr>
          <p:cNvSpPr/>
          <p:nvPr/>
        </p:nvSpPr>
        <p:spPr>
          <a:xfrm>
            <a:off x="2652393" y="2004863"/>
            <a:ext cx="199563" cy="13212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30" name="Flèche : droite 29">
            <a:extLst>
              <a:ext uri="{FF2B5EF4-FFF2-40B4-BE49-F238E27FC236}">
                <a16:creationId xmlns:a16="http://schemas.microsoft.com/office/drawing/2014/main" id="{0021E1BE-7ABE-C0C6-187A-17A2639849C3}"/>
              </a:ext>
            </a:extLst>
          </p:cNvPr>
          <p:cNvSpPr/>
          <p:nvPr/>
        </p:nvSpPr>
        <p:spPr>
          <a:xfrm>
            <a:off x="2627925" y="2724309"/>
            <a:ext cx="199563" cy="13212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31" name="ZoneTexte 30">
            <a:extLst>
              <a:ext uri="{FF2B5EF4-FFF2-40B4-BE49-F238E27FC236}">
                <a16:creationId xmlns:a16="http://schemas.microsoft.com/office/drawing/2014/main" id="{DD9FF35F-C2F3-D70F-BC15-D8463520567E}"/>
              </a:ext>
            </a:extLst>
          </p:cNvPr>
          <p:cNvSpPr txBox="1"/>
          <p:nvPr/>
        </p:nvSpPr>
        <p:spPr>
          <a:xfrm>
            <a:off x="3002979" y="4625177"/>
            <a:ext cx="3309688" cy="800219"/>
          </a:xfrm>
          <a:prstGeom prst="rect">
            <a:avLst/>
          </a:prstGeom>
          <a:noFill/>
        </p:spPr>
        <p:txBody>
          <a:bodyPr wrap="square">
            <a:spAutoFit/>
          </a:bodyPr>
          <a:lstStyle/>
          <a:p>
            <a:pPr defTabSz="829178">
              <a:defRPr/>
            </a:pPr>
            <a:r>
              <a:rPr lang="fr-FR" sz="1600" b="1" dirty="0">
                <a:solidFill>
                  <a:srgbClr val="00B050"/>
                </a:solidFill>
                <a:latin typeface="Aptos" panose="020B0004020202020204" pitchFamily="34" charset="0"/>
              </a:rPr>
              <a:t>KR</a:t>
            </a:r>
            <a:r>
              <a:rPr lang="fr-FR" b="1" dirty="0">
                <a:solidFill>
                  <a:srgbClr val="00B050"/>
                </a:solidFill>
                <a:latin typeface="Aptos" panose="020B0004020202020204" pitchFamily="34" charset="0"/>
              </a:rPr>
              <a:t> </a:t>
            </a:r>
            <a:r>
              <a:rPr lang="fr-FR" sz="1400" b="1" dirty="0">
                <a:solidFill>
                  <a:schemeClr val="bg1"/>
                </a:solidFill>
                <a:latin typeface="Aptos" panose="020B0004020202020204" pitchFamily="34" charset="0"/>
              </a:rPr>
              <a:t>= A</a:t>
            </a:r>
            <a:r>
              <a:rPr lang="fr-FR" sz="1400" b="1" dirty="0" err="1">
                <a:solidFill>
                  <a:schemeClr val="bg1"/>
                </a:solidFill>
                <a:latin typeface="Aptos" panose="020B0004020202020204" pitchFamily="34" charset="0"/>
              </a:rPr>
              <a:t>xes</a:t>
            </a:r>
            <a:r>
              <a:rPr lang="fr-FR" sz="1400" b="1" dirty="0">
                <a:solidFill>
                  <a:schemeClr val="bg1"/>
                </a:solidFill>
                <a:latin typeface="Aptos" panose="020B0004020202020204" pitchFamily="34" charset="0"/>
              </a:rPr>
              <a:t> stratégiques </a:t>
            </a:r>
          </a:p>
          <a:p>
            <a:pPr defTabSz="829178">
              <a:defRPr/>
            </a:pPr>
            <a:r>
              <a:rPr lang="fr-FR" sz="1400" b="1" dirty="0">
                <a:solidFill>
                  <a:schemeClr val="bg1"/>
                </a:solidFill>
                <a:latin typeface="Aptos" panose="020B0004020202020204" pitchFamily="34" charset="0"/>
              </a:rPr>
              <a:t>3 à 5 Résultats Clés ( Key) spécifiques, mesurables et temporels </a:t>
            </a:r>
          </a:p>
        </p:txBody>
      </p:sp>
      <p:sp>
        <p:nvSpPr>
          <p:cNvPr id="32" name="Flèche : droite 31">
            <a:extLst>
              <a:ext uri="{FF2B5EF4-FFF2-40B4-BE49-F238E27FC236}">
                <a16:creationId xmlns:a16="http://schemas.microsoft.com/office/drawing/2014/main" id="{9543E23F-A390-9821-A639-18C0E02171AD}"/>
              </a:ext>
            </a:extLst>
          </p:cNvPr>
          <p:cNvSpPr/>
          <p:nvPr/>
        </p:nvSpPr>
        <p:spPr>
          <a:xfrm>
            <a:off x="2734360" y="4764298"/>
            <a:ext cx="199563" cy="13212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33" name="ZoneTexte 32">
            <a:extLst>
              <a:ext uri="{FF2B5EF4-FFF2-40B4-BE49-F238E27FC236}">
                <a16:creationId xmlns:a16="http://schemas.microsoft.com/office/drawing/2014/main" id="{3D3ADF7E-FC47-BE51-F678-8DBB4C1567C0}"/>
              </a:ext>
            </a:extLst>
          </p:cNvPr>
          <p:cNvSpPr txBox="1"/>
          <p:nvPr/>
        </p:nvSpPr>
        <p:spPr>
          <a:xfrm>
            <a:off x="3243374" y="325438"/>
            <a:ext cx="7404850" cy="533095"/>
          </a:xfrm>
          <a:prstGeom prst="rect">
            <a:avLst/>
          </a:prstGeom>
          <a:noFill/>
        </p:spPr>
        <p:txBody>
          <a:bodyPr wrap="square" rtlCol="0">
            <a:spAutoFit/>
          </a:bodyPr>
          <a:lstStyle/>
          <a:p>
            <a:pPr defTabSz="363636"/>
            <a:r>
              <a:rPr lang="fr-FR" sz="2864" b="1" dirty="0">
                <a:solidFill>
                  <a:srgbClr val="C00000"/>
                </a:solidFill>
                <a:latin typeface="Aptos" panose="020B0004020202020204" pitchFamily="34" charset="0"/>
              </a:rPr>
              <a:t>Feuille de Route 2024 - 2028</a:t>
            </a:r>
          </a:p>
        </p:txBody>
      </p:sp>
      <p:pic>
        <p:nvPicPr>
          <p:cNvPr id="34" name="Image 33">
            <a:extLst>
              <a:ext uri="{FF2B5EF4-FFF2-40B4-BE49-F238E27FC236}">
                <a16:creationId xmlns:a16="http://schemas.microsoft.com/office/drawing/2014/main" id="{E9FF10C1-243A-3796-9EFF-8C798433D7F5}"/>
              </a:ext>
            </a:extLst>
          </p:cNvPr>
          <p:cNvPicPr>
            <a:picLocks noChangeAspect="1"/>
          </p:cNvPicPr>
          <p:nvPr/>
        </p:nvPicPr>
        <p:blipFill>
          <a:blip r:embed="rId4"/>
          <a:stretch>
            <a:fillRect/>
          </a:stretch>
        </p:blipFill>
        <p:spPr>
          <a:xfrm>
            <a:off x="10377629" y="171324"/>
            <a:ext cx="1652159" cy="841321"/>
          </a:xfrm>
          <a:prstGeom prst="rect">
            <a:avLst/>
          </a:prstGeom>
        </p:spPr>
      </p:pic>
      <p:sp>
        <p:nvSpPr>
          <p:cNvPr id="3" name="ZoneTexte 2">
            <a:extLst>
              <a:ext uri="{FF2B5EF4-FFF2-40B4-BE49-F238E27FC236}">
                <a16:creationId xmlns:a16="http://schemas.microsoft.com/office/drawing/2014/main" id="{C6DA6686-6E77-4651-EAA4-BA603A96459D}"/>
              </a:ext>
            </a:extLst>
          </p:cNvPr>
          <p:cNvSpPr txBox="1"/>
          <p:nvPr/>
        </p:nvSpPr>
        <p:spPr>
          <a:xfrm>
            <a:off x="2555656" y="4255845"/>
            <a:ext cx="1737079" cy="369332"/>
          </a:xfrm>
          <a:prstGeom prst="rect">
            <a:avLst/>
          </a:prstGeom>
          <a:noFill/>
        </p:spPr>
        <p:txBody>
          <a:bodyPr wrap="square">
            <a:spAutoFit/>
          </a:bodyPr>
          <a:lstStyle/>
          <a:p>
            <a:r>
              <a:rPr lang="fr-FR" sz="1800" b="1" dirty="0">
                <a:solidFill>
                  <a:srgbClr val="00B050"/>
                </a:solidFill>
                <a:latin typeface="Aptos" panose="020B0004020202020204" pitchFamily="34" charset="0"/>
              </a:rPr>
              <a:t>Résultats Clés</a:t>
            </a:r>
          </a:p>
        </p:txBody>
      </p:sp>
    </p:spTree>
    <p:extLst>
      <p:ext uri="{BB962C8B-B14F-4D97-AF65-F5344CB8AC3E}">
        <p14:creationId xmlns:p14="http://schemas.microsoft.com/office/powerpoint/2010/main" val="225683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2"/>
          <p:cNvSpPr/>
          <p:nvPr/>
        </p:nvSpPr>
        <p:spPr>
          <a:xfrm>
            <a:off x="1355841" y="163129"/>
            <a:ext cx="9698988" cy="1059681"/>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ctr">
            <a:normAutofit/>
          </a:bodyPr>
          <a:lstStyle/>
          <a:p>
            <a:pPr algn="ctr" defTabSz="727189">
              <a:lnSpc>
                <a:spcPct val="90000"/>
              </a:lnSpc>
            </a:pPr>
            <a:r>
              <a:rPr lang="fr-FR" sz="3181" b="1" i="1" spc="-1" dirty="0">
                <a:solidFill>
                  <a:srgbClr val="0A0096"/>
                </a:solidFill>
                <a:latin typeface="Montserrat"/>
                <a:ea typeface="DejaVu Sans"/>
                <a:cs typeface="DejaVu Sans"/>
              </a:rPr>
              <a:t>Initiatives ou tâches clés</a:t>
            </a:r>
          </a:p>
        </p:txBody>
      </p:sp>
      <p:sp>
        <p:nvSpPr>
          <p:cNvPr id="141" name="CustomShape 3"/>
          <p:cNvSpPr/>
          <p:nvPr/>
        </p:nvSpPr>
        <p:spPr>
          <a:xfrm>
            <a:off x="1441600" y="2876356"/>
            <a:ext cx="1988703" cy="703890"/>
          </a:xfrm>
          <a:prstGeom prst="rect">
            <a:avLst/>
          </a:prstGeom>
          <a:solidFill>
            <a:srgbClr val="FFFF00"/>
          </a:solid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r>
              <a:rPr lang="fr-FR" sz="900" b="1" spc="-1" dirty="0">
                <a:solidFill>
                  <a:srgbClr val="000000"/>
                </a:solidFill>
                <a:latin typeface="Aptos" panose="020B0004020202020204" pitchFamily="34" charset="0"/>
                <a:ea typeface="DejaVu Sans"/>
                <a:cs typeface="DejaVu Sans"/>
              </a:rPr>
              <a:t>Structurer la formation des dirigeants dans les 19 ligues</a:t>
            </a:r>
          </a:p>
          <a:p>
            <a:r>
              <a:rPr lang="fr-FR" sz="900" b="1" spc="-1" dirty="0">
                <a:solidFill>
                  <a:srgbClr val="000000"/>
                </a:solidFill>
                <a:latin typeface="Aptos" panose="020B0004020202020204" pitchFamily="34" charset="0"/>
                <a:ea typeface="DejaVu Sans"/>
                <a:cs typeface="DejaVu Sans"/>
              </a:rPr>
              <a:t>13+5 </a:t>
            </a:r>
            <a:r>
              <a:rPr lang="fr-FR" sz="900" b="1" spc="-1" dirty="0" err="1">
                <a:solidFill>
                  <a:srgbClr val="000000"/>
                </a:solidFill>
                <a:latin typeface="Aptos" panose="020B0004020202020204" pitchFamily="34" charset="0"/>
                <a:ea typeface="DejaVu Sans"/>
                <a:cs typeface="DejaVu Sans"/>
              </a:rPr>
              <a:t>Drom</a:t>
            </a:r>
            <a:r>
              <a:rPr lang="fr-FR" sz="900" b="1" spc="-1" dirty="0">
                <a:solidFill>
                  <a:srgbClr val="000000"/>
                </a:solidFill>
                <a:latin typeface="Aptos" panose="020B0004020202020204" pitchFamily="34" charset="0"/>
                <a:ea typeface="DejaVu Sans"/>
                <a:cs typeface="DejaVu Sans"/>
              </a:rPr>
              <a:t>-COM </a:t>
            </a:r>
          </a:p>
          <a:p>
            <a:r>
              <a:rPr lang="fr-FR" sz="900" b="1" spc="-1" dirty="0">
                <a:solidFill>
                  <a:srgbClr val="000000"/>
                </a:solidFill>
                <a:latin typeface="Aptos" panose="020B0004020202020204" pitchFamily="34" charset="0"/>
                <a:ea typeface="DejaVu Sans"/>
                <a:cs typeface="DejaVu Sans"/>
              </a:rPr>
              <a:t>1 collectivité Nouvelle Calédonie</a:t>
            </a:r>
          </a:p>
        </p:txBody>
      </p:sp>
      <p:sp>
        <p:nvSpPr>
          <p:cNvPr id="142" name="CustomShape 4"/>
          <p:cNvSpPr/>
          <p:nvPr/>
        </p:nvSpPr>
        <p:spPr>
          <a:xfrm>
            <a:off x="2070074" y="2235661"/>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solidFill>
            <a:srgbClr val="0A0096"/>
          </a:solidFill>
          <a:ln>
            <a:no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143" name="CustomShape 5"/>
          <p:cNvSpPr/>
          <p:nvPr/>
        </p:nvSpPr>
        <p:spPr>
          <a:xfrm>
            <a:off x="8815841" y="2195684"/>
            <a:ext cx="1687079" cy="79587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lstStyle/>
          <a:p>
            <a:pPr algn="ctr" defTabSz="727189"/>
            <a:endParaRPr lang="fr-FR" sz="1432" spc="-1">
              <a:solidFill>
                <a:prstClr val="black"/>
              </a:solidFill>
              <a:latin typeface="Arial"/>
              <a:ea typeface="DejaVu Sans"/>
              <a:cs typeface="DejaVu Sans"/>
            </a:endParaRPr>
          </a:p>
          <a:p>
            <a:pPr algn="ctr" defTabSz="727189"/>
            <a:endParaRPr lang="fr-FR" sz="1432" spc="-1">
              <a:solidFill>
                <a:prstClr val="black"/>
              </a:solidFill>
              <a:latin typeface="Arial"/>
              <a:ea typeface="DejaVu Sans"/>
              <a:cs typeface="DejaVu Sans"/>
            </a:endParaRPr>
          </a:p>
        </p:txBody>
      </p:sp>
      <p:sp>
        <p:nvSpPr>
          <p:cNvPr id="144" name="CustomShape 6"/>
          <p:cNvSpPr/>
          <p:nvPr/>
        </p:nvSpPr>
        <p:spPr>
          <a:xfrm>
            <a:off x="1441600" y="4530326"/>
            <a:ext cx="1899588" cy="505292"/>
          </a:xfrm>
          <a:prstGeom prst="rect">
            <a:avLst/>
          </a:prstGeom>
          <a:solidFill>
            <a:srgbClr val="FFFF00"/>
          </a:solid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pPr algn="ctr" defTabSz="727189"/>
            <a:r>
              <a:rPr lang="fr-FR" sz="1000" b="1" spc="-1" dirty="0">
                <a:solidFill>
                  <a:srgbClr val="000000"/>
                </a:solidFill>
                <a:latin typeface="Aptos" panose="020B0004020202020204" pitchFamily="34" charset="0"/>
                <a:ea typeface="DejaVu Sans"/>
                <a:cs typeface="DejaVu Sans"/>
              </a:rPr>
              <a:t>Proposer des modules de formation sous  différents supports</a:t>
            </a:r>
          </a:p>
        </p:txBody>
      </p:sp>
      <p:sp>
        <p:nvSpPr>
          <p:cNvPr id="145" name="CustomShape 7"/>
          <p:cNvSpPr/>
          <p:nvPr/>
        </p:nvSpPr>
        <p:spPr>
          <a:xfrm>
            <a:off x="6219804" y="2999612"/>
            <a:ext cx="1899589" cy="497424"/>
          </a:xfrm>
          <a:prstGeom prst="rect">
            <a:avLst/>
          </a:prstGeom>
          <a:solidFill>
            <a:srgbClr val="FFFF00"/>
          </a:solid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pPr algn="ctr" defTabSz="727189"/>
            <a:r>
              <a:rPr lang="fr-FR" sz="1100" b="1" spc="-1" dirty="0">
                <a:solidFill>
                  <a:srgbClr val="000000"/>
                </a:solidFill>
                <a:latin typeface="Aptos" panose="020B0004020202020204" pitchFamily="34" charset="0"/>
                <a:ea typeface="DejaVu Sans"/>
                <a:cs typeface="DejaVu Sans"/>
              </a:rPr>
              <a:t>Décliner la formation jusque dans les clubs</a:t>
            </a:r>
          </a:p>
          <a:p>
            <a:pPr algn="ctr" defTabSz="727189"/>
            <a:endParaRPr lang="fr-FR" sz="954" spc="-1" dirty="0">
              <a:solidFill>
                <a:prstClr val="black"/>
              </a:solidFill>
              <a:latin typeface="Arial"/>
              <a:ea typeface="DejaVu Sans"/>
              <a:cs typeface="DejaVu Sans"/>
            </a:endParaRPr>
          </a:p>
        </p:txBody>
      </p:sp>
      <p:sp>
        <p:nvSpPr>
          <p:cNvPr id="146" name="CustomShape 8"/>
          <p:cNvSpPr/>
          <p:nvPr/>
        </p:nvSpPr>
        <p:spPr>
          <a:xfrm>
            <a:off x="3874797" y="5373582"/>
            <a:ext cx="1900124" cy="834934"/>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Arial"/>
              <a:ea typeface="DejaVu Sans"/>
              <a:cs typeface="DejaVu Sans"/>
            </a:endParaRPr>
          </a:p>
        </p:txBody>
      </p:sp>
      <p:sp>
        <p:nvSpPr>
          <p:cNvPr id="147" name="CustomShape 9"/>
          <p:cNvSpPr/>
          <p:nvPr/>
        </p:nvSpPr>
        <p:spPr>
          <a:xfrm>
            <a:off x="8816086" y="3856209"/>
            <a:ext cx="1900801" cy="336824"/>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Arial"/>
              <a:ea typeface="DejaVu Sans"/>
              <a:cs typeface="DejaVu Sans"/>
            </a:endParaRPr>
          </a:p>
        </p:txBody>
      </p:sp>
      <p:sp>
        <p:nvSpPr>
          <p:cNvPr id="148" name="CustomShape 10"/>
          <p:cNvSpPr/>
          <p:nvPr/>
        </p:nvSpPr>
        <p:spPr>
          <a:xfrm>
            <a:off x="8814437" y="5371711"/>
            <a:ext cx="1897337" cy="558940"/>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srgbClr val="E6332A"/>
              </a:solidFill>
              <a:latin typeface="Barlow"/>
              <a:ea typeface="DejaVu Sans"/>
              <a:cs typeface="DejaVu Sans"/>
            </a:endParaRPr>
          </a:p>
        </p:txBody>
      </p:sp>
      <p:sp>
        <p:nvSpPr>
          <p:cNvPr id="149" name="CustomShape 11"/>
          <p:cNvSpPr/>
          <p:nvPr/>
        </p:nvSpPr>
        <p:spPr>
          <a:xfrm>
            <a:off x="3660899" y="2894665"/>
            <a:ext cx="2125502" cy="626643"/>
          </a:xfrm>
          <a:prstGeom prst="rect">
            <a:avLst/>
          </a:prstGeom>
          <a:no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pPr algn="ctr" defTabSz="727189"/>
            <a:r>
              <a:rPr lang="fr-FR" sz="1000" b="1" spc="-1" dirty="0">
                <a:solidFill>
                  <a:srgbClr val="000000"/>
                </a:solidFill>
                <a:latin typeface="Aptos" panose="020B0004020202020204" pitchFamily="34" charset="0"/>
                <a:ea typeface="DejaVu Sans"/>
                <a:cs typeface="DejaVu Sans"/>
              </a:rPr>
              <a:t> Faire monter en compétences 100 % des nouveaux dirigeants d’</a:t>
            </a:r>
            <a:r>
              <a:rPr lang="fr-FR" sz="1000" b="1" spc="-1" dirty="0" err="1">
                <a:solidFill>
                  <a:srgbClr val="000000"/>
                </a:solidFill>
                <a:latin typeface="Aptos" panose="020B0004020202020204" pitchFamily="34" charset="0"/>
                <a:ea typeface="DejaVu Sans"/>
                <a:cs typeface="DejaVu Sans"/>
              </a:rPr>
              <a:t>OTD</a:t>
            </a:r>
            <a:endParaRPr lang="fr-FR" sz="1000" b="1" spc="-1" dirty="0">
              <a:solidFill>
                <a:srgbClr val="000000"/>
              </a:solidFill>
              <a:latin typeface="Aptos" panose="020B0004020202020204" pitchFamily="34" charset="0"/>
              <a:ea typeface="DejaVu Sans"/>
              <a:cs typeface="DejaVu Sans"/>
            </a:endParaRPr>
          </a:p>
          <a:p>
            <a:pPr algn="ctr" defTabSz="727189"/>
            <a:r>
              <a:rPr lang="fr-FR" sz="1000" b="1" spc="-1" dirty="0">
                <a:solidFill>
                  <a:prstClr val="black"/>
                </a:solidFill>
                <a:latin typeface="Aptos" panose="020B0004020202020204" pitchFamily="34" charset="0"/>
                <a:ea typeface="DejaVu Sans"/>
                <a:cs typeface="DejaVu Sans"/>
              </a:rPr>
              <a:t>Pt comité à t0 = 20 sur 42</a:t>
            </a:r>
          </a:p>
        </p:txBody>
      </p:sp>
      <p:sp>
        <p:nvSpPr>
          <p:cNvPr id="150" name="CustomShape 12"/>
          <p:cNvSpPr/>
          <p:nvPr/>
        </p:nvSpPr>
        <p:spPr>
          <a:xfrm>
            <a:off x="3770719" y="4501838"/>
            <a:ext cx="1900124" cy="533779"/>
          </a:xfrm>
          <a:prstGeom prst="rect">
            <a:avLst/>
          </a:prstGeom>
          <a:solidFill>
            <a:srgbClr val="92D050"/>
          </a:solidFill>
          <a:ln w="19050">
            <a:solidFill>
              <a:srgbClr val="FF0000"/>
            </a:solidFill>
          </a:ln>
        </p:spPr>
        <p:style>
          <a:lnRef idx="0">
            <a:scrgbClr r="0" g="0" b="0"/>
          </a:lnRef>
          <a:fillRef idx="0">
            <a:scrgbClr r="0" g="0" b="0"/>
          </a:fillRef>
          <a:effectRef idx="0">
            <a:scrgbClr r="0" g="0" b="0"/>
          </a:effectRef>
          <a:fontRef idx="minor"/>
        </p:style>
        <p:txBody>
          <a:bodyPr lIns="71571" tIns="35786" rIns="71571" bIns="35786" anchor="t"/>
          <a:lstStyle/>
          <a:p>
            <a:pPr algn="ctr" defTabSz="727189"/>
            <a:r>
              <a:rPr lang="fr-FR" sz="1000" b="1" spc="-1" dirty="0">
                <a:solidFill>
                  <a:srgbClr val="000000"/>
                </a:solidFill>
                <a:latin typeface="Aptos" panose="020B0004020202020204" pitchFamily="34" charset="0"/>
                <a:ea typeface="DejaVu Sans"/>
                <a:cs typeface="DejaVu Sans"/>
              </a:rPr>
              <a:t>Mettre des référents nationaux au service des </a:t>
            </a:r>
            <a:r>
              <a:rPr lang="fr-FR" sz="1000" b="1" spc="-1" dirty="0" err="1">
                <a:solidFill>
                  <a:srgbClr val="000000"/>
                </a:solidFill>
                <a:latin typeface="Aptos" panose="020B0004020202020204" pitchFamily="34" charset="0"/>
                <a:ea typeface="DejaVu Sans"/>
                <a:cs typeface="DejaVu Sans"/>
              </a:rPr>
              <a:t>OTD</a:t>
            </a:r>
            <a:r>
              <a:rPr lang="fr-FR" sz="1000" b="1" spc="-1" dirty="0">
                <a:solidFill>
                  <a:srgbClr val="000000"/>
                </a:solidFill>
                <a:latin typeface="Aptos" panose="020B0004020202020204" pitchFamily="34" charset="0"/>
                <a:ea typeface="DejaVu Sans"/>
                <a:cs typeface="DejaVu Sans"/>
              </a:rPr>
              <a:t> (Mentorat)</a:t>
            </a:r>
          </a:p>
          <a:p>
            <a:pPr algn="ctr" defTabSz="727189"/>
            <a:endParaRPr lang="fr-FR" sz="1000" spc="-1" dirty="0">
              <a:solidFill>
                <a:prstClr val="black"/>
              </a:solidFill>
              <a:latin typeface="Aptos" panose="020B0004020202020204" pitchFamily="34" charset="0"/>
              <a:ea typeface="DejaVu Sans"/>
              <a:cs typeface="DejaVu Sans"/>
            </a:endParaRPr>
          </a:p>
        </p:txBody>
      </p:sp>
      <p:sp>
        <p:nvSpPr>
          <p:cNvPr id="151" name="CustomShape 13"/>
          <p:cNvSpPr/>
          <p:nvPr/>
        </p:nvSpPr>
        <p:spPr>
          <a:xfrm>
            <a:off x="6207703" y="4501839"/>
            <a:ext cx="1892253" cy="521319"/>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1000" spc="-1" dirty="0">
              <a:solidFill>
                <a:prstClr val="black"/>
              </a:solidFill>
              <a:latin typeface="Aptos" panose="020B0004020202020204" pitchFamily="34" charset="0"/>
              <a:ea typeface="DejaVu Sans"/>
              <a:cs typeface="DejaVu Sans"/>
            </a:endParaRPr>
          </a:p>
        </p:txBody>
      </p:sp>
      <p:sp>
        <p:nvSpPr>
          <p:cNvPr id="152" name="CustomShape 14"/>
          <p:cNvSpPr/>
          <p:nvPr/>
        </p:nvSpPr>
        <p:spPr>
          <a:xfrm>
            <a:off x="5876581" y="6048129"/>
            <a:ext cx="2482561" cy="360147"/>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3" name="CustomShape 15"/>
          <p:cNvSpPr/>
          <p:nvPr/>
        </p:nvSpPr>
        <p:spPr>
          <a:xfrm>
            <a:off x="1712767" y="5373008"/>
            <a:ext cx="1892253" cy="50529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endParaRPr lang="fr-FR" sz="954" spc="-1" dirty="0">
              <a:solidFill>
                <a:prstClr val="black"/>
              </a:solidFill>
              <a:latin typeface="Barlow"/>
              <a:ea typeface="DejaVu Sans"/>
              <a:cs typeface="DejaVu Sans"/>
            </a:endParaRPr>
          </a:p>
        </p:txBody>
      </p:sp>
      <p:sp>
        <p:nvSpPr>
          <p:cNvPr id="154" name="CustomShape 16"/>
          <p:cNvSpPr/>
          <p:nvPr/>
        </p:nvSpPr>
        <p:spPr>
          <a:xfrm>
            <a:off x="2262838" y="2379447"/>
            <a:ext cx="546040"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 1</a:t>
            </a:r>
            <a:endParaRPr lang="fr-FR" sz="1432" spc="-1" dirty="0">
              <a:solidFill>
                <a:prstClr val="black"/>
              </a:solidFill>
              <a:latin typeface="Barlow"/>
              <a:ea typeface="DejaVu Sans"/>
              <a:cs typeface="DejaVu Sans"/>
            </a:endParaRPr>
          </a:p>
        </p:txBody>
      </p:sp>
      <p:sp>
        <p:nvSpPr>
          <p:cNvPr id="155" name="CustomShape 17"/>
          <p:cNvSpPr/>
          <p:nvPr/>
        </p:nvSpPr>
        <p:spPr>
          <a:xfrm>
            <a:off x="9077928" y="2233231"/>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solidFill>
            <a:srgbClr val="0A0096"/>
          </a:solidFill>
          <a:ln>
            <a:no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156" name="CustomShape 18"/>
          <p:cNvSpPr/>
          <p:nvPr/>
        </p:nvSpPr>
        <p:spPr>
          <a:xfrm>
            <a:off x="9300944" y="2396266"/>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4</a:t>
            </a:r>
            <a:endParaRPr lang="fr-FR" sz="1432" spc="-1" dirty="0">
              <a:solidFill>
                <a:prstClr val="black"/>
              </a:solidFill>
              <a:latin typeface="Barlow"/>
              <a:ea typeface="DejaVu Sans"/>
              <a:cs typeface="DejaVu Sans"/>
            </a:endParaRPr>
          </a:p>
        </p:txBody>
      </p:sp>
      <p:grpSp>
        <p:nvGrpSpPr>
          <p:cNvPr id="8" name="Groupe 7">
            <a:extLst>
              <a:ext uri="{FF2B5EF4-FFF2-40B4-BE49-F238E27FC236}">
                <a16:creationId xmlns:a16="http://schemas.microsoft.com/office/drawing/2014/main" id="{EE31969D-E0BF-F555-2C2A-96FCE973B7C8}"/>
              </a:ext>
            </a:extLst>
          </p:cNvPr>
          <p:cNvGrpSpPr/>
          <p:nvPr/>
        </p:nvGrpSpPr>
        <p:grpSpPr>
          <a:xfrm>
            <a:off x="2035168" y="3843103"/>
            <a:ext cx="685653" cy="586884"/>
            <a:chOff x="2035168" y="3843103"/>
            <a:chExt cx="685653" cy="586884"/>
          </a:xfrm>
        </p:grpSpPr>
        <p:sp>
          <p:nvSpPr>
            <p:cNvPr id="157" name="CustomShape 19"/>
            <p:cNvSpPr/>
            <p:nvPr/>
          </p:nvSpPr>
          <p:spPr>
            <a:xfrm>
              <a:off x="2035168" y="3843103"/>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solidFill>
              <a:srgbClr val="0A0096"/>
            </a:solidFill>
            <a:ln>
              <a:no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158" name="CustomShape 20"/>
            <p:cNvSpPr/>
            <p:nvPr/>
          </p:nvSpPr>
          <p:spPr>
            <a:xfrm>
              <a:off x="2258184" y="3990399"/>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5</a:t>
              </a:r>
              <a:endParaRPr lang="fr-FR" sz="1432" spc="-1" dirty="0">
                <a:solidFill>
                  <a:prstClr val="black"/>
                </a:solidFill>
                <a:latin typeface="Barlow"/>
                <a:ea typeface="DejaVu Sans"/>
                <a:cs typeface="DejaVu Sans"/>
              </a:endParaRPr>
            </a:p>
          </p:txBody>
        </p:sp>
      </p:grpSp>
      <p:grpSp>
        <p:nvGrpSpPr>
          <p:cNvPr id="5" name="Groupe 4">
            <a:extLst>
              <a:ext uri="{FF2B5EF4-FFF2-40B4-BE49-F238E27FC236}">
                <a16:creationId xmlns:a16="http://schemas.microsoft.com/office/drawing/2014/main" id="{36FBED4C-DAF6-AE5D-6DA5-25ECF3A1E19B}"/>
              </a:ext>
            </a:extLst>
          </p:cNvPr>
          <p:cNvGrpSpPr/>
          <p:nvPr/>
        </p:nvGrpSpPr>
        <p:grpSpPr>
          <a:xfrm>
            <a:off x="4337057" y="2252749"/>
            <a:ext cx="685653" cy="586884"/>
            <a:chOff x="4337057" y="2252749"/>
            <a:chExt cx="685653" cy="586884"/>
          </a:xfrm>
        </p:grpSpPr>
        <p:sp>
          <p:nvSpPr>
            <p:cNvPr id="159" name="CustomShape 21"/>
            <p:cNvSpPr/>
            <p:nvPr/>
          </p:nvSpPr>
          <p:spPr>
            <a:xfrm>
              <a:off x="4337057" y="2252749"/>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solidFill>
              <a:srgbClr val="0A0096"/>
            </a:solidFill>
            <a:ln>
              <a:solidFill>
                <a:srgbClr val="0A0096"/>
              </a:solid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160" name="CustomShape 22"/>
            <p:cNvSpPr/>
            <p:nvPr/>
          </p:nvSpPr>
          <p:spPr>
            <a:xfrm>
              <a:off x="4557170" y="2377299"/>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2</a:t>
              </a:r>
              <a:endParaRPr lang="fr-FR" sz="1432" spc="-1" dirty="0">
                <a:solidFill>
                  <a:prstClr val="black"/>
                </a:solidFill>
                <a:latin typeface="Barlow"/>
                <a:ea typeface="DejaVu Sans"/>
                <a:cs typeface="DejaVu Sans"/>
              </a:endParaRPr>
            </a:p>
          </p:txBody>
        </p:sp>
      </p:grpSp>
      <p:sp>
        <p:nvSpPr>
          <p:cNvPr id="161" name="CustomShape 23"/>
          <p:cNvSpPr/>
          <p:nvPr/>
        </p:nvSpPr>
        <p:spPr>
          <a:xfrm>
            <a:off x="4234675" y="5360912"/>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solidFill>
            <a:srgbClr val="0A0096"/>
          </a:solidFill>
          <a:ln>
            <a:no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162" name="CustomShape 24"/>
          <p:cNvSpPr/>
          <p:nvPr/>
        </p:nvSpPr>
        <p:spPr>
          <a:xfrm>
            <a:off x="2251459" y="5426595"/>
            <a:ext cx="336957"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lstStyle/>
          <a:p>
            <a:pPr defTabSz="727189"/>
            <a:r>
              <a:rPr lang="fr-FR" sz="1432" spc="-1">
                <a:solidFill>
                  <a:srgbClr val="FFFFFF"/>
                </a:solidFill>
                <a:latin typeface="Calibri"/>
                <a:ea typeface="DejaVu Sans"/>
                <a:cs typeface="DejaVu Sans"/>
              </a:rPr>
              <a:t>10</a:t>
            </a:r>
            <a:endParaRPr lang="fr-FR" sz="1432" spc="-1">
              <a:solidFill>
                <a:prstClr val="black"/>
              </a:solidFill>
              <a:latin typeface="Arial"/>
              <a:ea typeface="DejaVu Sans"/>
              <a:cs typeface="DejaVu Sans"/>
            </a:endParaRPr>
          </a:p>
        </p:txBody>
      </p:sp>
      <p:sp>
        <p:nvSpPr>
          <p:cNvPr id="163" name="CustomShape 25"/>
          <p:cNvSpPr/>
          <p:nvPr/>
        </p:nvSpPr>
        <p:spPr>
          <a:xfrm>
            <a:off x="9074778" y="3843103"/>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solidFill>
            <a:srgbClr val="0A0096"/>
          </a:solidFill>
          <a:ln>
            <a:no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164" name="CustomShape 26"/>
          <p:cNvSpPr/>
          <p:nvPr/>
        </p:nvSpPr>
        <p:spPr>
          <a:xfrm>
            <a:off x="9297795" y="3958920"/>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8</a:t>
            </a:r>
            <a:endParaRPr lang="fr-FR" sz="1432" spc="-1" dirty="0">
              <a:solidFill>
                <a:prstClr val="black"/>
              </a:solidFill>
              <a:latin typeface="Barlow"/>
              <a:ea typeface="DejaVu Sans"/>
              <a:cs typeface="DejaVu Sans"/>
            </a:endParaRPr>
          </a:p>
        </p:txBody>
      </p:sp>
      <p:sp>
        <p:nvSpPr>
          <p:cNvPr id="165" name="CustomShape 27"/>
          <p:cNvSpPr/>
          <p:nvPr/>
        </p:nvSpPr>
        <p:spPr>
          <a:xfrm>
            <a:off x="9126152" y="5363482"/>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solidFill>
            <a:srgbClr val="E6332A"/>
          </a:solidFill>
          <a:ln w="28440">
            <a:solidFill>
              <a:srgbClr val="E6332A"/>
            </a:solidFill>
            <a:round/>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166" name="CustomShape 28"/>
          <p:cNvSpPr/>
          <p:nvPr/>
        </p:nvSpPr>
        <p:spPr>
          <a:xfrm>
            <a:off x="4859952" y="-798449"/>
            <a:ext cx="427138"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lstStyle/>
          <a:p>
            <a:pPr defTabSz="727189"/>
            <a:r>
              <a:rPr lang="fr-FR" sz="1432" spc="-1">
                <a:solidFill>
                  <a:srgbClr val="FFFFFF"/>
                </a:solidFill>
                <a:latin typeface="Calibri"/>
                <a:ea typeface="DejaVu Sans"/>
                <a:cs typeface="DejaVu Sans"/>
              </a:rPr>
              <a:t>12</a:t>
            </a:r>
            <a:endParaRPr lang="fr-FR" sz="1432" spc="-1">
              <a:solidFill>
                <a:prstClr val="black"/>
              </a:solidFill>
              <a:latin typeface="Arial"/>
              <a:ea typeface="DejaVu Sans"/>
              <a:cs typeface="DejaVu Sans"/>
            </a:endParaRPr>
          </a:p>
        </p:txBody>
      </p:sp>
      <p:grpSp>
        <p:nvGrpSpPr>
          <p:cNvPr id="7" name="Groupe 6">
            <a:extLst>
              <a:ext uri="{FF2B5EF4-FFF2-40B4-BE49-F238E27FC236}">
                <a16:creationId xmlns:a16="http://schemas.microsoft.com/office/drawing/2014/main" id="{1E2F241E-AF43-13EC-2C1E-BAD852AA2105}"/>
              </a:ext>
            </a:extLst>
          </p:cNvPr>
          <p:cNvGrpSpPr/>
          <p:nvPr/>
        </p:nvGrpSpPr>
        <p:grpSpPr>
          <a:xfrm>
            <a:off x="6779157" y="2230966"/>
            <a:ext cx="685653" cy="586884"/>
            <a:chOff x="6779157" y="2230966"/>
            <a:chExt cx="685653" cy="586884"/>
          </a:xfrm>
        </p:grpSpPr>
        <p:sp>
          <p:nvSpPr>
            <p:cNvPr id="167" name="CustomShape 29"/>
            <p:cNvSpPr/>
            <p:nvPr/>
          </p:nvSpPr>
          <p:spPr>
            <a:xfrm>
              <a:off x="6779157" y="2230966"/>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solidFill>
              <a:srgbClr val="0A0096"/>
            </a:solidFill>
            <a:ln>
              <a:solidFill>
                <a:srgbClr val="0A0096"/>
              </a:solid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168" name="CustomShape 30"/>
            <p:cNvSpPr/>
            <p:nvPr/>
          </p:nvSpPr>
          <p:spPr>
            <a:xfrm>
              <a:off x="6999743" y="2387125"/>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3</a:t>
              </a:r>
              <a:endParaRPr lang="fr-FR" sz="1432" spc="-1" dirty="0">
                <a:solidFill>
                  <a:prstClr val="black"/>
                </a:solidFill>
                <a:latin typeface="Barlow"/>
                <a:ea typeface="DejaVu Sans"/>
                <a:cs typeface="DejaVu Sans"/>
              </a:endParaRPr>
            </a:p>
          </p:txBody>
        </p:sp>
      </p:grpSp>
      <p:sp>
        <p:nvSpPr>
          <p:cNvPr id="169" name="CustomShape 31"/>
          <p:cNvSpPr/>
          <p:nvPr/>
        </p:nvSpPr>
        <p:spPr>
          <a:xfrm>
            <a:off x="4374837" y="3824143"/>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solidFill>
            <a:srgbClr val="0A0096"/>
          </a:solidFill>
          <a:ln>
            <a:no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170" name="CustomShape 32"/>
          <p:cNvSpPr/>
          <p:nvPr/>
        </p:nvSpPr>
        <p:spPr>
          <a:xfrm>
            <a:off x="4598426" y="3947830"/>
            <a:ext cx="327224"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6</a:t>
            </a:r>
            <a:endParaRPr lang="fr-FR" sz="1432" spc="-1" dirty="0">
              <a:solidFill>
                <a:prstClr val="black"/>
              </a:solidFill>
              <a:latin typeface="Barlow"/>
              <a:ea typeface="DejaVu Sans"/>
              <a:cs typeface="DejaVu Sans"/>
            </a:endParaRPr>
          </a:p>
        </p:txBody>
      </p:sp>
      <p:grpSp>
        <p:nvGrpSpPr>
          <p:cNvPr id="9" name="Groupe 8">
            <a:extLst>
              <a:ext uri="{FF2B5EF4-FFF2-40B4-BE49-F238E27FC236}">
                <a16:creationId xmlns:a16="http://schemas.microsoft.com/office/drawing/2014/main" id="{4A658CBA-F26D-E551-4AB6-0B8265CC845B}"/>
              </a:ext>
            </a:extLst>
          </p:cNvPr>
          <p:cNvGrpSpPr/>
          <p:nvPr/>
        </p:nvGrpSpPr>
        <p:grpSpPr>
          <a:xfrm>
            <a:off x="6776876" y="3814907"/>
            <a:ext cx="688224" cy="586884"/>
            <a:chOff x="6776876" y="3814907"/>
            <a:chExt cx="688224" cy="586884"/>
          </a:xfrm>
        </p:grpSpPr>
        <p:sp>
          <p:nvSpPr>
            <p:cNvPr id="171" name="CustomShape 33"/>
            <p:cNvSpPr/>
            <p:nvPr/>
          </p:nvSpPr>
          <p:spPr>
            <a:xfrm>
              <a:off x="6776876" y="3814907"/>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solidFill>
              <a:srgbClr val="0A0096"/>
            </a:solidFill>
            <a:ln>
              <a:no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172" name="CustomShape 34"/>
            <p:cNvSpPr/>
            <p:nvPr/>
          </p:nvSpPr>
          <p:spPr>
            <a:xfrm>
              <a:off x="7002749" y="3959626"/>
              <a:ext cx="462351"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7</a:t>
              </a:r>
              <a:endParaRPr lang="fr-FR" sz="1432" spc="-1" dirty="0">
                <a:solidFill>
                  <a:prstClr val="black"/>
                </a:solidFill>
                <a:latin typeface="Barlow"/>
                <a:ea typeface="DejaVu Sans"/>
                <a:cs typeface="DejaVu Sans"/>
              </a:endParaRPr>
            </a:p>
          </p:txBody>
        </p:sp>
      </p:grpSp>
      <p:sp>
        <p:nvSpPr>
          <p:cNvPr id="173" name="CustomShape 35"/>
          <p:cNvSpPr/>
          <p:nvPr/>
        </p:nvSpPr>
        <p:spPr>
          <a:xfrm>
            <a:off x="6779872" y="5364342"/>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solidFill>
            <a:srgbClr val="0A0096"/>
          </a:solidFill>
          <a:ln>
            <a:no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174" name="CustomShape 36"/>
          <p:cNvSpPr/>
          <p:nvPr/>
        </p:nvSpPr>
        <p:spPr>
          <a:xfrm>
            <a:off x="10323418" y="3070857"/>
            <a:ext cx="462351"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lstStyle/>
          <a:p>
            <a:pPr defTabSz="727189"/>
            <a:r>
              <a:rPr lang="fr-FR" sz="1432" spc="-1">
                <a:solidFill>
                  <a:srgbClr val="FFFFFF"/>
                </a:solidFill>
                <a:latin typeface="Calibri"/>
                <a:ea typeface="DejaVu Sans"/>
                <a:cs typeface="DejaVu Sans"/>
              </a:rPr>
              <a:t>11</a:t>
            </a:r>
            <a:endParaRPr lang="fr-FR" sz="1432" spc="-1">
              <a:solidFill>
                <a:prstClr val="black"/>
              </a:solidFill>
              <a:latin typeface="Arial"/>
              <a:ea typeface="DejaVu Sans"/>
              <a:cs typeface="DejaVu Sans"/>
            </a:endParaRPr>
          </a:p>
        </p:txBody>
      </p:sp>
      <p:sp>
        <p:nvSpPr>
          <p:cNvPr id="175" name="CustomShape 37"/>
          <p:cNvSpPr/>
          <p:nvPr/>
        </p:nvSpPr>
        <p:spPr>
          <a:xfrm>
            <a:off x="2072377" y="5360912"/>
            <a:ext cx="685653" cy="586884"/>
          </a:xfrm>
          <a:custGeom>
            <a:avLst/>
            <a:gdLst/>
            <a:ahLst/>
            <a:cxnLst/>
            <a:rect l="l" t="t" r="r" b="b"/>
            <a:pathLst>
              <a:path w="1835150" h="1589404">
                <a:moveTo>
                  <a:pt x="1376311" y="0"/>
                </a:moveTo>
                <a:lnTo>
                  <a:pt x="458774" y="0"/>
                </a:lnTo>
                <a:lnTo>
                  <a:pt x="0" y="794600"/>
                </a:lnTo>
                <a:lnTo>
                  <a:pt x="458774" y="1589214"/>
                </a:lnTo>
                <a:lnTo>
                  <a:pt x="1376311" y="1589214"/>
                </a:lnTo>
                <a:lnTo>
                  <a:pt x="1835086" y="794600"/>
                </a:lnTo>
                <a:lnTo>
                  <a:pt x="1376311" y="0"/>
                </a:lnTo>
                <a:close/>
              </a:path>
            </a:pathLst>
          </a:custGeom>
          <a:solidFill>
            <a:srgbClr val="0A0096"/>
          </a:solidFill>
          <a:ln>
            <a:noFill/>
          </a:ln>
        </p:spPr>
        <p:style>
          <a:lnRef idx="0">
            <a:scrgbClr r="0" g="0" b="0"/>
          </a:lnRef>
          <a:fillRef idx="0">
            <a:scrgbClr r="0" g="0" b="0"/>
          </a:fillRef>
          <a:effectRef idx="0">
            <a:scrgbClr r="0" g="0" b="0"/>
          </a:effectRef>
          <a:fontRef idx="minor"/>
        </p:style>
        <p:txBody>
          <a:bodyPr/>
          <a:lstStyle/>
          <a:p>
            <a:pPr defTabSz="727189"/>
            <a:endParaRPr lang="fr-FR" sz="1432">
              <a:solidFill>
                <a:prstClr val="black"/>
              </a:solidFill>
              <a:latin typeface="Arial"/>
              <a:ea typeface="DejaVu Sans"/>
              <a:cs typeface="DejaVu Sans"/>
            </a:endParaRPr>
          </a:p>
        </p:txBody>
      </p:sp>
      <p:sp>
        <p:nvSpPr>
          <p:cNvPr id="176" name="CustomShape 38"/>
          <p:cNvSpPr/>
          <p:nvPr/>
        </p:nvSpPr>
        <p:spPr>
          <a:xfrm>
            <a:off x="2250445" y="5516078"/>
            <a:ext cx="462351"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 9</a:t>
            </a:r>
            <a:endParaRPr lang="fr-FR" sz="1432" spc="-1" dirty="0">
              <a:solidFill>
                <a:prstClr val="black"/>
              </a:solidFill>
              <a:latin typeface="Barlow"/>
              <a:ea typeface="DejaVu Sans"/>
              <a:cs typeface="DejaVu Sans"/>
            </a:endParaRPr>
          </a:p>
        </p:txBody>
      </p:sp>
      <p:sp>
        <p:nvSpPr>
          <p:cNvPr id="177" name="CustomShape 39"/>
          <p:cNvSpPr/>
          <p:nvPr/>
        </p:nvSpPr>
        <p:spPr>
          <a:xfrm>
            <a:off x="6995302" y="5479007"/>
            <a:ext cx="462351"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11</a:t>
            </a:r>
            <a:endParaRPr lang="fr-FR" sz="1432" spc="-1" dirty="0">
              <a:solidFill>
                <a:prstClr val="black"/>
              </a:solidFill>
              <a:latin typeface="Barlow"/>
              <a:ea typeface="DejaVu Sans"/>
              <a:cs typeface="DejaVu Sans"/>
            </a:endParaRPr>
          </a:p>
        </p:txBody>
      </p:sp>
      <p:sp>
        <p:nvSpPr>
          <p:cNvPr id="178" name="CustomShape 40"/>
          <p:cNvSpPr/>
          <p:nvPr/>
        </p:nvSpPr>
        <p:spPr>
          <a:xfrm>
            <a:off x="9239666" y="5512783"/>
            <a:ext cx="462351"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algn="ctr" defTabSz="727189"/>
            <a:r>
              <a:rPr lang="fr-FR" sz="1432" spc="-1" dirty="0">
                <a:solidFill>
                  <a:prstClr val="white"/>
                </a:solidFill>
                <a:latin typeface="Barlow"/>
                <a:ea typeface="DejaVu Sans"/>
                <a:cs typeface="DejaVu Sans"/>
              </a:rPr>
              <a:t>12</a:t>
            </a:r>
            <a:endParaRPr lang="fr-FR" sz="1432" spc="-1">
              <a:solidFill>
                <a:prstClr val="white"/>
              </a:solidFill>
              <a:latin typeface="Barlow"/>
              <a:ea typeface="DejaVu Sans"/>
              <a:cs typeface="DejaVu Sans"/>
            </a:endParaRPr>
          </a:p>
        </p:txBody>
      </p:sp>
      <p:sp>
        <p:nvSpPr>
          <p:cNvPr id="179" name="CustomShape 41"/>
          <p:cNvSpPr/>
          <p:nvPr/>
        </p:nvSpPr>
        <p:spPr>
          <a:xfrm>
            <a:off x="4422042" y="5513788"/>
            <a:ext cx="462351" cy="28800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nchor="t"/>
          <a:lstStyle/>
          <a:p>
            <a:pPr defTabSz="727189"/>
            <a:r>
              <a:rPr lang="fr-FR" sz="1432" spc="-1" dirty="0">
                <a:solidFill>
                  <a:srgbClr val="FFFFFF"/>
                </a:solidFill>
                <a:latin typeface="Barlow"/>
                <a:ea typeface="DejaVu Sans"/>
                <a:cs typeface="DejaVu Sans"/>
              </a:rPr>
              <a:t>10</a:t>
            </a:r>
            <a:endParaRPr lang="fr-FR" sz="1432" spc="-1" dirty="0">
              <a:solidFill>
                <a:prstClr val="black"/>
              </a:solidFill>
              <a:latin typeface="Barlow"/>
              <a:ea typeface="DejaVu Sans"/>
              <a:cs typeface="DejaVu Sans"/>
            </a:endParaRPr>
          </a:p>
        </p:txBody>
      </p:sp>
      <p:sp>
        <p:nvSpPr>
          <p:cNvPr id="181" name="CustomShape 42"/>
          <p:cNvSpPr/>
          <p:nvPr/>
        </p:nvSpPr>
        <p:spPr>
          <a:xfrm>
            <a:off x="6173266" y="2853093"/>
            <a:ext cx="1687079" cy="505293"/>
          </a:xfrm>
          <a:prstGeom prst="rect">
            <a:avLst/>
          </a:prstGeom>
          <a:noFill/>
          <a:ln>
            <a:noFill/>
          </a:ln>
        </p:spPr>
        <p:style>
          <a:lnRef idx="0">
            <a:scrgbClr r="0" g="0" b="0"/>
          </a:lnRef>
          <a:fillRef idx="0">
            <a:scrgbClr r="0" g="0" b="0"/>
          </a:fillRef>
          <a:effectRef idx="0">
            <a:scrgbClr r="0" g="0" b="0"/>
          </a:effectRef>
          <a:fontRef idx="minor"/>
        </p:style>
        <p:txBody>
          <a:bodyPr lIns="71571" tIns="35786" rIns="71571" bIns="35786"/>
          <a:lstStyle/>
          <a:p>
            <a:pPr algn="ctr" defTabSz="727189"/>
            <a:endParaRPr lang="fr-FR" sz="1432" spc="-1">
              <a:solidFill>
                <a:prstClr val="black"/>
              </a:solidFill>
              <a:latin typeface="Arial"/>
              <a:ea typeface="DejaVu Sans"/>
              <a:cs typeface="DejaVu Sans"/>
            </a:endParaRPr>
          </a:p>
          <a:p>
            <a:pPr algn="ctr" defTabSz="727189"/>
            <a:endParaRPr lang="fr-FR" sz="1432" spc="-1">
              <a:solidFill>
                <a:prstClr val="black"/>
              </a:solidFill>
              <a:latin typeface="Arial"/>
              <a:ea typeface="DejaVu Sans"/>
              <a:cs typeface="DejaVu Sans"/>
            </a:endParaRPr>
          </a:p>
        </p:txBody>
      </p:sp>
      <p:sp>
        <p:nvSpPr>
          <p:cNvPr id="183" name="CustomShape 44"/>
          <p:cNvSpPr/>
          <p:nvPr/>
        </p:nvSpPr>
        <p:spPr>
          <a:xfrm>
            <a:off x="8606437" y="2910791"/>
            <a:ext cx="1896483" cy="743308"/>
          </a:xfrm>
          <a:prstGeom prst="rect">
            <a:avLst/>
          </a:prstGeom>
          <a:solidFill>
            <a:srgbClr val="FFFF00"/>
          </a:solidFill>
          <a:ln w="19050">
            <a:solidFill>
              <a:srgbClr val="FF0000">
                <a:alpha val="99000"/>
              </a:srgbClr>
            </a:solidFill>
          </a:ln>
        </p:spPr>
        <p:style>
          <a:lnRef idx="0">
            <a:scrgbClr r="0" g="0" b="0"/>
          </a:lnRef>
          <a:fillRef idx="0">
            <a:scrgbClr r="0" g="0" b="0"/>
          </a:fillRef>
          <a:effectRef idx="0">
            <a:scrgbClr r="0" g="0" b="0"/>
          </a:effectRef>
          <a:fontRef idx="minor"/>
        </p:style>
        <p:txBody>
          <a:bodyPr lIns="71571" tIns="35786" rIns="71571" bIns="35786" anchor="t"/>
          <a:lstStyle/>
          <a:p>
            <a:pPr algn="ctr" defTabSz="727189"/>
            <a:r>
              <a:rPr lang="fr-FR" sz="1000" b="1" spc="-1" dirty="0">
                <a:solidFill>
                  <a:srgbClr val="000000"/>
                </a:solidFill>
                <a:latin typeface="Aptos" panose="020B0004020202020204" pitchFamily="34" charset="0"/>
                <a:ea typeface="DejaVu Sans"/>
                <a:cs typeface="DejaVu Sans"/>
              </a:rPr>
              <a:t>Anticiper le renouvellement des dirigeants.</a:t>
            </a:r>
          </a:p>
          <a:p>
            <a:pPr algn="ctr" defTabSz="727189"/>
            <a:r>
              <a:rPr lang="fr-FR" sz="1000" b="1" spc="-1" dirty="0">
                <a:solidFill>
                  <a:srgbClr val="000000"/>
                </a:solidFill>
                <a:latin typeface="Aptos" panose="020B0004020202020204" pitchFamily="34" charset="0"/>
                <a:ea typeface="DejaVu Sans"/>
                <a:cs typeface="DejaVu Sans"/>
              </a:rPr>
              <a:t> Développer X pépinières d’ici 2028</a:t>
            </a:r>
          </a:p>
        </p:txBody>
      </p:sp>
      <p:pic>
        <p:nvPicPr>
          <p:cNvPr id="3" name="Picture 2">
            <a:extLst>
              <a:ext uri="{FF2B5EF4-FFF2-40B4-BE49-F238E27FC236}">
                <a16:creationId xmlns:a16="http://schemas.microsoft.com/office/drawing/2014/main" id="{F37BF2F3-76A4-482A-DB6F-E1AB86B771AE}"/>
              </a:ext>
            </a:extLst>
          </p:cNvPr>
          <p:cNvPicPr>
            <a:picLocks noChangeAspect="1"/>
          </p:cNvPicPr>
          <p:nvPr/>
        </p:nvPicPr>
        <p:blipFill>
          <a:blip r:embed="rId3"/>
          <a:stretch>
            <a:fillRect/>
          </a:stretch>
        </p:blipFill>
        <p:spPr>
          <a:xfrm>
            <a:off x="1263001" y="308479"/>
            <a:ext cx="1449795" cy="727113"/>
          </a:xfrm>
          <a:prstGeom prst="rect">
            <a:avLst/>
          </a:prstGeom>
        </p:spPr>
      </p:pic>
      <p:sp>
        <p:nvSpPr>
          <p:cNvPr id="2" name="ZoneTexte 1">
            <a:extLst>
              <a:ext uri="{FF2B5EF4-FFF2-40B4-BE49-F238E27FC236}">
                <a16:creationId xmlns:a16="http://schemas.microsoft.com/office/drawing/2014/main" id="{C5CC15AF-F2C8-9463-7463-23B95D8141BE}"/>
              </a:ext>
            </a:extLst>
          </p:cNvPr>
          <p:cNvSpPr txBox="1"/>
          <p:nvPr/>
        </p:nvSpPr>
        <p:spPr>
          <a:xfrm>
            <a:off x="1476505" y="975664"/>
            <a:ext cx="5981148" cy="1097032"/>
          </a:xfrm>
          <a:prstGeom prst="rect">
            <a:avLst/>
          </a:prstGeom>
          <a:solidFill>
            <a:srgbClr val="002060"/>
          </a:solidFill>
        </p:spPr>
        <p:txBody>
          <a:bodyPr wrap="square" rtlCol="0">
            <a:spAutoFit/>
          </a:bodyPr>
          <a:lstStyle/>
          <a:p>
            <a:pPr algn="ctr" defTabSz="727189">
              <a:lnSpc>
                <a:spcPct val="150000"/>
              </a:lnSpc>
            </a:pPr>
            <a:r>
              <a:rPr lang="fr-FR" sz="1632" b="1" i="1" spc="-1" dirty="0">
                <a:solidFill>
                  <a:schemeClr val="bg1"/>
                </a:solidFill>
                <a:latin typeface="Montserrat"/>
                <a:ea typeface="DejaVu Sans"/>
                <a:cs typeface="DejaVu Sans"/>
              </a:rPr>
              <a:t>Les initiatives représentent les tâches et les activités </a:t>
            </a:r>
          </a:p>
          <a:p>
            <a:pPr algn="ctr" defTabSz="727189">
              <a:lnSpc>
                <a:spcPct val="150000"/>
              </a:lnSpc>
            </a:pPr>
            <a:r>
              <a:rPr lang="fr-FR" sz="1632" b="1" i="1" spc="-1" dirty="0">
                <a:solidFill>
                  <a:schemeClr val="bg1"/>
                </a:solidFill>
                <a:latin typeface="Montserrat"/>
                <a:ea typeface="DejaVu Sans"/>
                <a:cs typeface="DejaVu Sans"/>
              </a:rPr>
              <a:t>qui produisent les résultats clés. </a:t>
            </a:r>
          </a:p>
          <a:p>
            <a:endParaRPr lang="fr-FR" sz="1632" dirty="0">
              <a:solidFill>
                <a:schemeClr val="bg1"/>
              </a:solidFill>
            </a:endParaRPr>
          </a:p>
        </p:txBody>
      </p:sp>
      <p:sp>
        <p:nvSpPr>
          <p:cNvPr id="6" name="ZoneTexte 5">
            <a:extLst>
              <a:ext uri="{FF2B5EF4-FFF2-40B4-BE49-F238E27FC236}">
                <a16:creationId xmlns:a16="http://schemas.microsoft.com/office/drawing/2014/main" id="{FF146480-16F9-B644-6CE8-11F0389F9EB6}"/>
              </a:ext>
            </a:extLst>
          </p:cNvPr>
          <p:cNvSpPr txBox="1"/>
          <p:nvPr/>
        </p:nvSpPr>
        <p:spPr>
          <a:xfrm>
            <a:off x="6432314" y="4476112"/>
            <a:ext cx="1736633" cy="553998"/>
          </a:xfrm>
          <a:prstGeom prst="rect">
            <a:avLst/>
          </a:prstGeom>
          <a:noFill/>
          <a:ln w="19050">
            <a:solidFill>
              <a:srgbClr val="FF0000"/>
            </a:solidFill>
          </a:ln>
        </p:spPr>
        <p:txBody>
          <a:bodyPr wrap="square">
            <a:spAutoFit/>
          </a:bodyPr>
          <a:lstStyle/>
          <a:p>
            <a:r>
              <a:rPr lang="fr-FR" sz="1000" b="1" spc="-1" dirty="0">
                <a:solidFill>
                  <a:srgbClr val="000000"/>
                </a:solidFill>
                <a:latin typeface="Aptos" panose="020B0004020202020204" pitchFamily="34" charset="0"/>
                <a:ea typeface="DejaVu Sans"/>
                <a:cs typeface="DejaVu Sans"/>
              </a:rPr>
              <a:t>Engager un programme de capitalisation des « Grands» dirigeants</a:t>
            </a:r>
          </a:p>
        </p:txBody>
      </p:sp>
      <p:pic>
        <p:nvPicPr>
          <p:cNvPr id="4" name="Image 3">
            <a:extLst>
              <a:ext uri="{FF2B5EF4-FFF2-40B4-BE49-F238E27FC236}">
                <a16:creationId xmlns:a16="http://schemas.microsoft.com/office/drawing/2014/main" id="{983E4647-D0E3-C600-329A-4B85F19A8527}"/>
              </a:ext>
            </a:extLst>
          </p:cNvPr>
          <p:cNvPicPr>
            <a:picLocks noChangeAspect="1"/>
          </p:cNvPicPr>
          <p:nvPr/>
        </p:nvPicPr>
        <p:blipFill>
          <a:blip r:embed="rId4"/>
          <a:stretch>
            <a:fillRect/>
          </a:stretch>
        </p:blipFill>
        <p:spPr>
          <a:xfrm>
            <a:off x="6339338" y="6284598"/>
            <a:ext cx="5822185" cy="494903"/>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8">
            <a:extLst>
              <a:ext uri="{FF2B5EF4-FFF2-40B4-BE49-F238E27FC236}">
                <a16:creationId xmlns:a16="http://schemas.microsoft.com/office/drawing/2014/main" id="{AFC99318-7386-C781-0A3D-2382C252B42C}"/>
              </a:ext>
            </a:extLst>
          </p:cNvPr>
          <p:cNvSpPr txBox="1">
            <a:spLocks/>
          </p:cNvSpPr>
          <p:nvPr/>
        </p:nvSpPr>
        <p:spPr>
          <a:xfrm>
            <a:off x="2301605" y="1089873"/>
            <a:ext cx="7588789" cy="997545"/>
          </a:xfrm>
          <a:solidFill>
            <a:srgbClr val="00206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200000"/>
              </a:lnSpc>
            </a:pPr>
            <a:br>
              <a:rPr lang="fr-FR" altLang="fr-FR" sz="1591" dirty="0">
                <a:latin typeface="+mn-lt"/>
              </a:rPr>
            </a:br>
            <a:br>
              <a:rPr lang="fr-FR" altLang="fr-FR" sz="1591" dirty="0">
                <a:latin typeface="+mn-lt"/>
              </a:rPr>
            </a:br>
            <a:br>
              <a:rPr lang="fr-FR" altLang="fr-FR" sz="1591" dirty="0">
                <a:latin typeface="+mn-lt"/>
              </a:rPr>
            </a:br>
            <a:endParaRPr lang="fr-FR" sz="2000" dirty="0">
              <a:solidFill>
                <a:schemeClr val="bg1"/>
              </a:solidFill>
              <a:latin typeface="Aptos" panose="020B0004020202020204" pitchFamily="34" charset="0"/>
            </a:endParaRPr>
          </a:p>
        </p:txBody>
      </p:sp>
      <p:pic>
        <p:nvPicPr>
          <p:cNvPr id="9" name="Image 8">
            <a:extLst>
              <a:ext uri="{FF2B5EF4-FFF2-40B4-BE49-F238E27FC236}">
                <a16:creationId xmlns:a16="http://schemas.microsoft.com/office/drawing/2014/main" id="{91121AF9-AF98-C4AC-5C59-DA571B3A9340}"/>
              </a:ext>
            </a:extLst>
          </p:cNvPr>
          <p:cNvPicPr>
            <a:picLocks noChangeAspect="1"/>
          </p:cNvPicPr>
          <p:nvPr/>
        </p:nvPicPr>
        <p:blipFill>
          <a:blip r:embed="rId3"/>
          <a:stretch>
            <a:fillRect/>
          </a:stretch>
        </p:blipFill>
        <p:spPr>
          <a:xfrm>
            <a:off x="130934" y="1358475"/>
            <a:ext cx="3952674" cy="5262436"/>
          </a:xfrm>
          <a:prstGeom prst="rect">
            <a:avLst/>
          </a:prstGeom>
        </p:spPr>
      </p:pic>
      <p:sp>
        <p:nvSpPr>
          <p:cNvPr id="13" name="ZoneTexte 12">
            <a:extLst>
              <a:ext uri="{FF2B5EF4-FFF2-40B4-BE49-F238E27FC236}">
                <a16:creationId xmlns:a16="http://schemas.microsoft.com/office/drawing/2014/main" id="{82D6426E-DDCE-30A3-0920-66A8232DD53D}"/>
              </a:ext>
            </a:extLst>
          </p:cNvPr>
          <p:cNvSpPr txBox="1"/>
          <p:nvPr/>
        </p:nvSpPr>
        <p:spPr>
          <a:xfrm>
            <a:off x="4934816" y="2167091"/>
            <a:ext cx="5597236" cy="3892732"/>
          </a:xfrm>
          <a:prstGeom prst="rect">
            <a:avLst/>
          </a:prstGeom>
          <a:noFill/>
        </p:spPr>
        <p:txBody>
          <a:bodyPr wrap="square" rtlCol="0">
            <a:spAutoFit/>
          </a:bodyPr>
          <a:lstStyle/>
          <a:p>
            <a:pPr algn="just">
              <a:lnSpc>
                <a:spcPct val="200000"/>
              </a:lnSpc>
            </a:pPr>
            <a:r>
              <a:rPr lang="fr-FR" altLang="fr-FR" dirty="0">
                <a:solidFill>
                  <a:schemeClr val="bg1"/>
                </a:solidFill>
                <a:latin typeface="Aptos" panose="020B0004020202020204" pitchFamily="34" charset="0"/>
              </a:rPr>
              <a:t>La mise en œuvre du </a:t>
            </a:r>
            <a:r>
              <a:rPr lang="fr-FR" altLang="fr-FR" b="1" dirty="0">
                <a:solidFill>
                  <a:srgbClr val="00B050"/>
                </a:solidFill>
                <a:latin typeface="Aptos" panose="020B0004020202020204" pitchFamily="34" charset="0"/>
              </a:rPr>
              <a:t>Plan de Formation </a:t>
            </a:r>
            <a:r>
              <a:rPr lang="fr-FR" altLang="fr-FR" dirty="0">
                <a:solidFill>
                  <a:schemeClr val="bg1"/>
                </a:solidFill>
                <a:latin typeface="Aptos" panose="020B0004020202020204" pitchFamily="34" charset="0"/>
              </a:rPr>
              <a:t>est un travail d’équipe dont la finalité est de former des dirigeants compétents, responsables et engagés, capables de piloter un club, un </a:t>
            </a:r>
            <a:r>
              <a:rPr lang="fr-FR" altLang="fr-FR" dirty="0" err="1">
                <a:solidFill>
                  <a:schemeClr val="bg1"/>
                </a:solidFill>
                <a:latin typeface="Aptos" panose="020B0004020202020204" pitchFamily="34" charset="0"/>
              </a:rPr>
              <a:t>OTD</a:t>
            </a:r>
            <a:r>
              <a:rPr lang="fr-FR" altLang="fr-FR" dirty="0">
                <a:solidFill>
                  <a:schemeClr val="bg1"/>
                </a:solidFill>
                <a:latin typeface="Aptos" panose="020B0004020202020204" pitchFamily="34" charset="0"/>
              </a:rPr>
              <a:t>,  dans le respect des valeurs de notre discipline et des exigences réglementaires.</a:t>
            </a:r>
            <a:br>
              <a:rPr lang="fr-FR" altLang="fr-FR" dirty="0">
                <a:solidFill>
                  <a:schemeClr val="bg1"/>
                </a:solidFill>
                <a:latin typeface="Aptos" panose="020B0004020202020204" pitchFamily="34" charset="0"/>
              </a:rPr>
            </a:br>
            <a:br>
              <a:rPr lang="fr-FR" altLang="fr-FR" dirty="0">
                <a:solidFill>
                  <a:schemeClr val="bg1"/>
                </a:solidFill>
                <a:latin typeface="Aptos" panose="020B0004020202020204" pitchFamily="34" charset="0"/>
              </a:rPr>
            </a:br>
            <a:endParaRPr lang="fr-FR" dirty="0"/>
          </a:p>
        </p:txBody>
      </p:sp>
      <p:sp>
        <p:nvSpPr>
          <p:cNvPr id="14" name="ZoneTexte 13">
            <a:extLst>
              <a:ext uri="{FF2B5EF4-FFF2-40B4-BE49-F238E27FC236}">
                <a16:creationId xmlns:a16="http://schemas.microsoft.com/office/drawing/2014/main" id="{7DF021FC-9160-B560-0785-ECAF7B0F4FEC}"/>
              </a:ext>
            </a:extLst>
          </p:cNvPr>
          <p:cNvSpPr txBox="1"/>
          <p:nvPr/>
        </p:nvSpPr>
        <p:spPr>
          <a:xfrm>
            <a:off x="2352947" y="256139"/>
            <a:ext cx="7537447" cy="1077218"/>
          </a:xfrm>
          <a:prstGeom prst="rect">
            <a:avLst/>
          </a:prstGeom>
          <a:noFill/>
        </p:spPr>
        <p:txBody>
          <a:bodyPr wrap="square">
            <a:spAutoFit/>
          </a:bodyPr>
          <a:lstStyle/>
          <a:p>
            <a:pPr algn="ctr"/>
            <a:r>
              <a:rPr lang="fr-FR" sz="3200" b="1" dirty="0">
                <a:solidFill>
                  <a:schemeClr val="bg1"/>
                </a:solidFill>
                <a:latin typeface="Aptos" panose="020B0004020202020204" pitchFamily="34" charset="0"/>
              </a:rPr>
              <a:t>Répondre à l’Ambition 3 </a:t>
            </a:r>
          </a:p>
          <a:p>
            <a:pPr algn="ctr"/>
            <a:r>
              <a:rPr lang="fr-FR" sz="3200" b="1" dirty="0">
                <a:solidFill>
                  <a:srgbClr val="C00000"/>
                </a:solidFill>
                <a:latin typeface="Aptos" panose="020B0004020202020204" pitchFamily="34" charset="0"/>
              </a:rPr>
              <a:t>Mise en œuvre du Plan de Formation</a:t>
            </a:r>
          </a:p>
        </p:txBody>
      </p:sp>
    </p:spTree>
    <p:extLst>
      <p:ext uri="{BB962C8B-B14F-4D97-AF65-F5344CB8AC3E}">
        <p14:creationId xmlns:p14="http://schemas.microsoft.com/office/powerpoint/2010/main" val="127382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743E3-77D7-769D-A23C-BF1E0E4F6460}"/>
            </a:ext>
          </a:extLst>
        </p:cNvPr>
        <p:cNvGrpSpPr/>
        <p:nvPr/>
      </p:nvGrpSpPr>
      <p:grpSpPr>
        <a:xfrm>
          <a:off x="0" y="0"/>
          <a:ext cx="0" cy="0"/>
          <a:chOff x="0" y="0"/>
          <a:chExt cx="0" cy="0"/>
        </a:xfrm>
      </p:grpSpPr>
      <p:sp>
        <p:nvSpPr>
          <p:cNvPr id="17" name="Flèche : chevron 16">
            <a:extLst>
              <a:ext uri="{FF2B5EF4-FFF2-40B4-BE49-F238E27FC236}">
                <a16:creationId xmlns:a16="http://schemas.microsoft.com/office/drawing/2014/main" id="{9A1C2667-320A-A799-9E83-427D3B28A816}"/>
              </a:ext>
            </a:extLst>
          </p:cNvPr>
          <p:cNvSpPr/>
          <p:nvPr/>
        </p:nvSpPr>
        <p:spPr>
          <a:xfrm>
            <a:off x="3436120" y="2485165"/>
            <a:ext cx="6572823" cy="2669667"/>
          </a:xfrm>
          <a:prstGeom prst="chevron">
            <a:avLst/>
          </a:prstGeom>
          <a:solidFill>
            <a:srgbClr val="92D050"/>
          </a:solidFill>
          <a:ln w="12700" cap="flat" cmpd="sng" algn="ctr">
            <a:solidFill>
              <a:sysClr val="window" lastClr="FFFFFF">
                <a:hueOff val="0"/>
                <a:satOff val="0"/>
                <a:lumOff val="0"/>
                <a:alphaOff val="0"/>
              </a:sysClr>
            </a:solidFill>
            <a:prstDash val="solid"/>
            <a:miter lim="800000"/>
          </a:ln>
          <a:effectLst/>
        </p:spPr>
        <p:txBody>
          <a:bodyPr/>
          <a:lstStyle/>
          <a:p>
            <a:endParaRPr lang="fr-FR" sz="1432"/>
          </a:p>
        </p:txBody>
      </p:sp>
      <p:sp>
        <p:nvSpPr>
          <p:cNvPr id="20" name="ZoneTexte 19">
            <a:extLst>
              <a:ext uri="{FF2B5EF4-FFF2-40B4-BE49-F238E27FC236}">
                <a16:creationId xmlns:a16="http://schemas.microsoft.com/office/drawing/2014/main" id="{46CBB744-CAC2-8E33-6102-48531599D01F}"/>
              </a:ext>
            </a:extLst>
          </p:cNvPr>
          <p:cNvSpPr txBox="1"/>
          <p:nvPr/>
        </p:nvSpPr>
        <p:spPr>
          <a:xfrm>
            <a:off x="1835153" y="586339"/>
            <a:ext cx="7537447" cy="584775"/>
          </a:xfrm>
          <a:prstGeom prst="rect">
            <a:avLst/>
          </a:prstGeom>
          <a:noFill/>
        </p:spPr>
        <p:txBody>
          <a:bodyPr wrap="square">
            <a:spAutoFit/>
          </a:bodyPr>
          <a:lstStyle/>
          <a:p>
            <a:pPr algn="ctr"/>
            <a:r>
              <a:rPr lang="fr-FR" sz="3200" b="1" dirty="0">
                <a:solidFill>
                  <a:schemeClr val="bg1"/>
                </a:solidFill>
                <a:latin typeface="Aptos" panose="020B0004020202020204" pitchFamily="34" charset="0"/>
              </a:rPr>
              <a:t>Plan de Formation</a:t>
            </a:r>
          </a:p>
        </p:txBody>
      </p:sp>
      <p:sp>
        <p:nvSpPr>
          <p:cNvPr id="2" name="ZoneTexte 1">
            <a:extLst>
              <a:ext uri="{FF2B5EF4-FFF2-40B4-BE49-F238E27FC236}">
                <a16:creationId xmlns:a16="http://schemas.microsoft.com/office/drawing/2014/main" id="{61C67485-C324-3E8A-11E5-34A80E0D8B7D}"/>
              </a:ext>
            </a:extLst>
          </p:cNvPr>
          <p:cNvSpPr txBox="1"/>
          <p:nvPr/>
        </p:nvSpPr>
        <p:spPr>
          <a:xfrm>
            <a:off x="4729018" y="3168073"/>
            <a:ext cx="3403849" cy="508000"/>
          </a:xfrm>
          <a:prstGeom prst="rect">
            <a:avLst/>
          </a:prstGeom>
          <a:noFill/>
        </p:spPr>
        <p:txBody>
          <a:bodyPr wrap="square" rtlCol="0">
            <a:spAutoFit/>
          </a:bodyPr>
          <a:lstStyle/>
          <a:p>
            <a:endParaRPr lang="fr-FR" dirty="0"/>
          </a:p>
        </p:txBody>
      </p:sp>
      <p:sp>
        <p:nvSpPr>
          <p:cNvPr id="3" name="ZoneTexte 2">
            <a:extLst>
              <a:ext uri="{FF2B5EF4-FFF2-40B4-BE49-F238E27FC236}">
                <a16:creationId xmlns:a16="http://schemas.microsoft.com/office/drawing/2014/main" id="{87C44664-8B1C-4B16-5E12-7B113C238D9B}"/>
              </a:ext>
            </a:extLst>
          </p:cNvPr>
          <p:cNvSpPr txBox="1"/>
          <p:nvPr/>
        </p:nvSpPr>
        <p:spPr>
          <a:xfrm>
            <a:off x="4202545" y="2697018"/>
            <a:ext cx="184731" cy="369332"/>
          </a:xfrm>
          <a:prstGeom prst="rect">
            <a:avLst/>
          </a:prstGeom>
          <a:noFill/>
        </p:spPr>
        <p:txBody>
          <a:bodyPr wrap="none" rtlCol="0">
            <a:spAutoFit/>
          </a:bodyPr>
          <a:lstStyle/>
          <a:p>
            <a:endParaRPr lang="fr-FR" dirty="0"/>
          </a:p>
        </p:txBody>
      </p:sp>
      <p:sp>
        <p:nvSpPr>
          <p:cNvPr id="4" name="ZoneTexte 3">
            <a:extLst>
              <a:ext uri="{FF2B5EF4-FFF2-40B4-BE49-F238E27FC236}">
                <a16:creationId xmlns:a16="http://schemas.microsoft.com/office/drawing/2014/main" id="{F4E80426-92C1-D073-9307-78ACF317589C}"/>
              </a:ext>
            </a:extLst>
          </p:cNvPr>
          <p:cNvSpPr txBox="1"/>
          <p:nvPr/>
        </p:nvSpPr>
        <p:spPr>
          <a:xfrm>
            <a:off x="3985740" y="2588318"/>
            <a:ext cx="4147127" cy="800219"/>
          </a:xfrm>
          <a:prstGeom prst="rect">
            <a:avLst/>
          </a:prstGeom>
          <a:noFill/>
        </p:spPr>
        <p:txBody>
          <a:bodyPr wrap="square" rtlCol="0">
            <a:spAutoFit/>
          </a:bodyPr>
          <a:lstStyle/>
          <a:p>
            <a:r>
              <a:rPr lang="fr-FR" sz="2800" b="1" dirty="0">
                <a:latin typeface="Aptos" panose="020B0004020202020204" pitchFamily="34" charset="0"/>
              </a:rPr>
              <a:t>Plan de Formation</a:t>
            </a:r>
          </a:p>
          <a:p>
            <a:endParaRPr lang="fr-FR" dirty="0"/>
          </a:p>
        </p:txBody>
      </p:sp>
      <p:sp>
        <p:nvSpPr>
          <p:cNvPr id="5" name="ZoneTexte 4">
            <a:extLst>
              <a:ext uri="{FF2B5EF4-FFF2-40B4-BE49-F238E27FC236}">
                <a16:creationId xmlns:a16="http://schemas.microsoft.com/office/drawing/2014/main" id="{EC7E06E1-2F03-D728-7383-15F5E57DCAB3}"/>
              </a:ext>
            </a:extLst>
          </p:cNvPr>
          <p:cNvSpPr txBox="1"/>
          <p:nvPr/>
        </p:nvSpPr>
        <p:spPr>
          <a:xfrm>
            <a:off x="4542109" y="3048273"/>
            <a:ext cx="4996873" cy="2446824"/>
          </a:xfrm>
          <a:prstGeom prst="rect">
            <a:avLst/>
          </a:prstGeom>
          <a:noFill/>
        </p:spPr>
        <p:txBody>
          <a:bodyPr wrap="square" rtlCol="0">
            <a:spAutoFit/>
          </a:bodyPr>
          <a:lstStyle/>
          <a:p>
            <a:pPr marL="272727" lvl="0" indent="-272727">
              <a:lnSpc>
                <a:spcPct val="150000"/>
              </a:lnSpc>
              <a:buFont typeface="Wingdings" panose="05000000000000000000" pitchFamily="2" charset="2"/>
              <a:buChar char="q"/>
              <a:defRPr/>
            </a:pPr>
            <a:r>
              <a:rPr lang="fr-FR" b="1" dirty="0"/>
              <a:t>Ensemble d’Actions de Formations qui répondent à </a:t>
            </a:r>
            <a:r>
              <a:rPr lang="fr-FR" b="1" dirty="0">
                <a:solidFill>
                  <a:srgbClr val="FF0000"/>
                </a:solidFill>
              </a:rPr>
              <a:t>l’analyse des besoins identifiés sur le territoire</a:t>
            </a:r>
          </a:p>
          <a:p>
            <a:pPr marL="272727" lvl="0" indent="-272727">
              <a:lnSpc>
                <a:spcPct val="150000"/>
              </a:lnSpc>
              <a:buFont typeface="Wingdings" panose="05000000000000000000" pitchFamily="2" charset="2"/>
              <a:buChar char="q"/>
              <a:defRPr/>
            </a:pPr>
            <a:r>
              <a:rPr lang="fr-FR" b="1" dirty="0"/>
              <a:t>Il doit répondre aux initiatives retenues pour atteindre l’Ambition 3</a:t>
            </a:r>
            <a:endParaRPr lang="fr-FR" dirty="0">
              <a:latin typeface="Aptos" panose="020B0004020202020204" pitchFamily="34" charset="0"/>
            </a:endParaRPr>
          </a:p>
          <a:p>
            <a:endParaRPr lang="fr-FR" dirty="0"/>
          </a:p>
        </p:txBody>
      </p:sp>
      <p:pic>
        <p:nvPicPr>
          <p:cNvPr id="6" name="Image 5">
            <a:extLst>
              <a:ext uri="{FF2B5EF4-FFF2-40B4-BE49-F238E27FC236}">
                <a16:creationId xmlns:a16="http://schemas.microsoft.com/office/drawing/2014/main" id="{D3807DF7-F82D-AEA8-E858-049A9320C573}"/>
              </a:ext>
            </a:extLst>
          </p:cNvPr>
          <p:cNvPicPr>
            <a:picLocks noChangeAspect="1"/>
          </p:cNvPicPr>
          <p:nvPr/>
        </p:nvPicPr>
        <p:blipFill>
          <a:blip r:embed="rId3"/>
          <a:stretch>
            <a:fillRect/>
          </a:stretch>
        </p:blipFill>
        <p:spPr>
          <a:xfrm>
            <a:off x="710118" y="2485165"/>
            <a:ext cx="849926" cy="2828003"/>
          </a:xfrm>
          <a:prstGeom prst="rect">
            <a:avLst/>
          </a:prstGeom>
          <a:solidFill>
            <a:schemeClr val="accent6">
              <a:lumMod val="40000"/>
              <a:lumOff val="60000"/>
            </a:schemeClr>
          </a:solidFill>
        </p:spPr>
      </p:pic>
    </p:spTree>
    <p:extLst>
      <p:ext uri="{BB962C8B-B14F-4D97-AF65-F5344CB8AC3E}">
        <p14:creationId xmlns:p14="http://schemas.microsoft.com/office/powerpoint/2010/main" val="864500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5BD41-104B-4F1E-3025-4CBAB6180FBF}"/>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61D24E86-426B-F6B0-E69C-AE832FE1B894}"/>
              </a:ext>
            </a:extLst>
          </p:cNvPr>
          <p:cNvSpPr txBox="1">
            <a:spLocks/>
          </p:cNvSpPr>
          <p:nvPr/>
        </p:nvSpPr>
        <p:spPr>
          <a:xfrm>
            <a:off x="1857219" y="2246523"/>
            <a:ext cx="7407112" cy="2753429"/>
          </a:xfrm>
          <a:prstGeom prst="rect">
            <a:avLst/>
          </a:prstGeom>
        </p:spPr>
        <p:txBody>
          <a:bodyPr vert="horz" lIns="72726" tIns="36363" rIns="72726" bIns="36363"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71465" indent="-271465" algn="l" defTabSz="727272">
              <a:lnSpc>
                <a:spcPct val="80000"/>
              </a:lnSpc>
              <a:spcBef>
                <a:spcPts val="477"/>
              </a:spcBef>
              <a:tabLst>
                <a:tab pos="724746" algn="l"/>
                <a:tab pos="1452019" algn="l"/>
                <a:tab pos="2179291" algn="l"/>
                <a:tab pos="2906562" algn="l"/>
                <a:tab pos="3633834" algn="l"/>
                <a:tab pos="4361107" algn="l"/>
                <a:tab pos="5088379" algn="l"/>
                <a:tab pos="5815650" algn="l"/>
                <a:tab pos="6542922" algn="l"/>
                <a:tab pos="7270195" algn="l"/>
                <a:tab pos="7997466" algn="l"/>
              </a:tabLst>
              <a:defRPr/>
            </a:pPr>
            <a:r>
              <a:rPr lang="fr-FR" altLang="fr-FR" sz="2545" b="1">
                <a:solidFill>
                  <a:srgbClr val="4472C4">
                    <a:lumMod val="50000"/>
                  </a:srgbClr>
                </a:solidFill>
                <a:latin typeface="Calibri"/>
              </a:rPr>
              <a:t>	</a:t>
            </a:r>
            <a:endParaRPr lang="fr-FR" altLang="fr-FR" sz="2545" b="1" dirty="0">
              <a:solidFill>
                <a:srgbClr val="4472C4">
                  <a:lumMod val="50000"/>
                </a:srgbClr>
              </a:solidFill>
              <a:latin typeface="Calibri"/>
            </a:endParaRPr>
          </a:p>
        </p:txBody>
      </p:sp>
      <p:sp>
        <p:nvSpPr>
          <p:cNvPr id="6" name="ZoneTexte 5">
            <a:extLst>
              <a:ext uri="{FF2B5EF4-FFF2-40B4-BE49-F238E27FC236}">
                <a16:creationId xmlns:a16="http://schemas.microsoft.com/office/drawing/2014/main" id="{EF84DC96-F475-4708-F55E-14E5708835FD}"/>
              </a:ext>
            </a:extLst>
          </p:cNvPr>
          <p:cNvSpPr txBox="1"/>
          <p:nvPr/>
        </p:nvSpPr>
        <p:spPr>
          <a:xfrm>
            <a:off x="1720205" y="409888"/>
            <a:ext cx="8612566" cy="584775"/>
          </a:xfrm>
          <a:prstGeom prst="rect">
            <a:avLst/>
          </a:prstGeom>
          <a:noFill/>
        </p:spPr>
        <p:txBody>
          <a:bodyPr wrap="square" rtlCol="0">
            <a:spAutoFit/>
          </a:bodyPr>
          <a:lstStyle/>
          <a:p>
            <a:pPr algn="ctr"/>
            <a:r>
              <a:rPr lang="fr-FR" sz="3200" b="1" dirty="0">
                <a:solidFill>
                  <a:schemeClr val="bg1"/>
                </a:solidFill>
                <a:latin typeface="Aptos" panose="020B0004020202020204" pitchFamily="34" charset="0"/>
              </a:rPr>
              <a:t>Plan de Formation : Démarche</a:t>
            </a:r>
          </a:p>
        </p:txBody>
      </p:sp>
      <p:grpSp>
        <p:nvGrpSpPr>
          <p:cNvPr id="26" name="Groupe 25">
            <a:extLst>
              <a:ext uri="{FF2B5EF4-FFF2-40B4-BE49-F238E27FC236}">
                <a16:creationId xmlns:a16="http://schemas.microsoft.com/office/drawing/2014/main" id="{FF9F7E7B-064E-4C38-705F-FAAAB8B15DA1}"/>
              </a:ext>
            </a:extLst>
          </p:cNvPr>
          <p:cNvGrpSpPr/>
          <p:nvPr/>
        </p:nvGrpSpPr>
        <p:grpSpPr>
          <a:xfrm>
            <a:off x="3918270" y="1938894"/>
            <a:ext cx="7079146" cy="3675590"/>
            <a:chOff x="2289495" y="1976994"/>
            <a:chExt cx="7079146" cy="3675590"/>
          </a:xfrm>
        </p:grpSpPr>
        <p:pic>
          <p:nvPicPr>
            <p:cNvPr id="7" name="Image 6" descr="RÃ©sultat de recherche d'images pour &quot;analyse&quot;">
              <a:extLst>
                <a:ext uri="{FF2B5EF4-FFF2-40B4-BE49-F238E27FC236}">
                  <a16:creationId xmlns:a16="http://schemas.microsoft.com/office/drawing/2014/main" id="{6CDF12A4-FC43-245A-C138-1217265C33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3493" y="2982294"/>
              <a:ext cx="1184090" cy="832495"/>
            </a:xfrm>
            <a:prstGeom prst="rect">
              <a:avLst/>
            </a:prstGeom>
            <a:noFill/>
            <a:ln>
              <a:noFill/>
            </a:ln>
          </p:spPr>
        </p:pic>
        <p:sp>
          <p:nvSpPr>
            <p:cNvPr id="8" name="Zone de texte 1033">
              <a:extLst>
                <a:ext uri="{FF2B5EF4-FFF2-40B4-BE49-F238E27FC236}">
                  <a16:creationId xmlns:a16="http://schemas.microsoft.com/office/drawing/2014/main" id="{C4723B50-2E30-534A-0671-23F2890CFFAA}"/>
                </a:ext>
              </a:extLst>
            </p:cNvPr>
            <p:cNvSpPr txBox="1"/>
            <p:nvPr/>
          </p:nvSpPr>
          <p:spPr>
            <a:xfrm>
              <a:off x="4484889" y="4255568"/>
              <a:ext cx="1551052" cy="889705"/>
            </a:xfrm>
            <a:prstGeom prst="rect">
              <a:avLst/>
            </a:prstGeom>
            <a:solidFill>
              <a:sysClr val="window" lastClr="FFFFFF"/>
            </a:solidFill>
            <a:ln w="6350">
              <a:solidFill>
                <a:prstClr val="black"/>
              </a:solidFill>
            </a:ln>
            <a:effectLst/>
          </p:spPr>
          <p:txBody>
            <a:bodyPr rot="0" spcFirstLastPara="0" vert="horz" wrap="square" lIns="72726" tIns="36363" rIns="72726" bIns="36363" numCol="1" spcCol="0" rtlCol="0" fromWordArt="0" anchor="ctr" anchorCtr="0" forceAA="0" compatLnSpc="1">
              <a:prstTxWarp prst="textNoShape">
                <a:avLst/>
              </a:prstTxWarp>
              <a:noAutofit/>
            </a:bodyPr>
            <a:lstStyle/>
            <a:p>
              <a:pPr algn="ctr">
                <a:spcAft>
                  <a:spcPts val="637"/>
                </a:spcAft>
                <a:defRPr/>
              </a:pPr>
              <a:r>
                <a:rPr lang="fr-FR" sz="1272" kern="0" dirty="0">
                  <a:solidFill>
                    <a:prstClr val="black"/>
                  </a:solidFill>
                  <a:latin typeface="Gill Sans MT" panose="020B0502020104020203"/>
                  <a:cs typeface="Times New Roman" panose="02020603050405020304" pitchFamily="18" charset="0"/>
                </a:rPr>
                <a:t>Actions à entreprendre et prise en compte des contraintes </a:t>
              </a:r>
            </a:p>
          </p:txBody>
        </p:sp>
        <p:sp>
          <p:nvSpPr>
            <p:cNvPr id="9" name="Zone de texte 1034">
              <a:extLst>
                <a:ext uri="{FF2B5EF4-FFF2-40B4-BE49-F238E27FC236}">
                  <a16:creationId xmlns:a16="http://schemas.microsoft.com/office/drawing/2014/main" id="{AD3D72AA-A569-FC7C-12CD-7F13C5D1375F}"/>
                </a:ext>
              </a:extLst>
            </p:cNvPr>
            <p:cNvSpPr txBox="1"/>
            <p:nvPr/>
          </p:nvSpPr>
          <p:spPr>
            <a:xfrm>
              <a:off x="7818139" y="3949591"/>
              <a:ext cx="1263581" cy="1608525"/>
            </a:xfrm>
            <a:prstGeom prst="rect">
              <a:avLst/>
            </a:prstGeom>
            <a:solidFill>
              <a:sysClr val="window" lastClr="FFFFFF"/>
            </a:solidFill>
            <a:ln w="6350">
              <a:solidFill>
                <a:prstClr val="black"/>
              </a:solidFill>
            </a:ln>
            <a:effectLst/>
          </p:spPr>
          <p:txBody>
            <a:bodyPr rot="0" spcFirstLastPara="0" vert="horz" wrap="square" lIns="72726" tIns="36363" rIns="72726" bIns="36363" numCol="1" spcCol="0" rtlCol="0" fromWordArt="0" anchor="ctr" anchorCtr="0" forceAA="0" compatLnSpc="1">
              <a:prstTxWarp prst="textNoShape">
                <a:avLst/>
              </a:prstTxWarp>
              <a:noAutofit/>
            </a:bodyPr>
            <a:lstStyle/>
            <a:p>
              <a:pPr algn="ctr" defTabSz="802020">
                <a:lnSpc>
                  <a:spcPct val="107000"/>
                </a:lnSpc>
                <a:spcAft>
                  <a:spcPts val="702"/>
                </a:spcAft>
                <a:defRPr/>
              </a:pPr>
              <a:r>
                <a:rPr lang="fr-FR" sz="1400" kern="0" dirty="0">
                  <a:solidFill>
                    <a:prstClr val="black"/>
                  </a:solidFill>
                  <a:latin typeface="Gill Sans MT" panose="020B0502020104020203"/>
                  <a:cs typeface="Times New Roman" panose="02020603050405020304" pitchFamily="18" charset="0"/>
                </a:rPr>
                <a:t>Création de contenus </a:t>
              </a:r>
            </a:p>
            <a:p>
              <a:pPr algn="ctr" defTabSz="802020">
                <a:lnSpc>
                  <a:spcPct val="107000"/>
                </a:lnSpc>
                <a:spcAft>
                  <a:spcPts val="702"/>
                </a:spcAft>
                <a:defRPr/>
              </a:pPr>
              <a:r>
                <a:rPr lang="fr-FR" sz="1400" kern="0" dirty="0">
                  <a:solidFill>
                    <a:prstClr val="black"/>
                  </a:solidFill>
                  <a:latin typeface="Gill Sans MT" panose="020B0502020104020203"/>
                  <a:cs typeface="Times New Roman" panose="02020603050405020304" pitchFamily="18" charset="0"/>
                </a:rPr>
                <a:t>Évaluation des actions </a:t>
              </a:r>
            </a:p>
          </p:txBody>
        </p:sp>
        <p:pic>
          <p:nvPicPr>
            <p:cNvPr id="10" name="Image 9" descr="RÃ©sultat de recherche d'images pour &quot;liste&quot;">
              <a:extLst>
                <a:ext uri="{FF2B5EF4-FFF2-40B4-BE49-F238E27FC236}">
                  <a16:creationId xmlns:a16="http://schemas.microsoft.com/office/drawing/2014/main" id="{950D195E-7CD6-CF02-F1B7-95503C0F2A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0343" y="2995935"/>
              <a:ext cx="1001226" cy="1051573"/>
            </a:xfrm>
            <a:prstGeom prst="rect">
              <a:avLst/>
            </a:prstGeom>
            <a:solidFill>
              <a:srgbClr val="92D050"/>
            </a:solidFill>
            <a:ln>
              <a:noFill/>
            </a:ln>
          </p:spPr>
        </p:pic>
        <p:pic>
          <p:nvPicPr>
            <p:cNvPr id="11" name="Image 10" descr="RÃ©sultat de recherche d'images pour &quot;liste&quot;">
              <a:extLst>
                <a:ext uri="{FF2B5EF4-FFF2-40B4-BE49-F238E27FC236}">
                  <a16:creationId xmlns:a16="http://schemas.microsoft.com/office/drawing/2014/main" id="{27519860-5DA2-5AD8-FD7C-CBD97BB8162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5973" y="3009420"/>
              <a:ext cx="1001226" cy="1051573"/>
            </a:xfrm>
            <a:prstGeom prst="rect">
              <a:avLst/>
            </a:prstGeom>
            <a:solidFill>
              <a:srgbClr val="92D050"/>
            </a:solidFill>
            <a:ln>
              <a:noFill/>
            </a:ln>
          </p:spPr>
        </p:pic>
        <p:pic>
          <p:nvPicPr>
            <p:cNvPr id="12" name="Image 11" descr="RÃ©sultat de recherche d'images pour &quot;liste&quot;">
              <a:extLst>
                <a:ext uri="{FF2B5EF4-FFF2-40B4-BE49-F238E27FC236}">
                  <a16:creationId xmlns:a16="http://schemas.microsoft.com/office/drawing/2014/main" id="{79AB1100-1B21-B8EF-D3BD-8D6B4548E3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7053" y="2830107"/>
              <a:ext cx="1001226" cy="1051573"/>
            </a:xfrm>
            <a:prstGeom prst="rect">
              <a:avLst/>
            </a:prstGeom>
            <a:solidFill>
              <a:srgbClr val="92D050"/>
            </a:solidFill>
            <a:ln>
              <a:noFill/>
            </a:ln>
          </p:spPr>
        </p:pic>
        <p:sp>
          <p:nvSpPr>
            <p:cNvPr id="13" name="Flèche droite rayée 35">
              <a:extLst>
                <a:ext uri="{FF2B5EF4-FFF2-40B4-BE49-F238E27FC236}">
                  <a16:creationId xmlns:a16="http://schemas.microsoft.com/office/drawing/2014/main" id="{4C72AC0C-6A5D-6A7E-6984-350716D446D8}"/>
                </a:ext>
              </a:extLst>
            </p:cNvPr>
            <p:cNvSpPr/>
            <p:nvPr/>
          </p:nvSpPr>
          <p:spPr>
            <a:xfrm>
              <a:off x="5871129" y="3346456"/>
              <a:ext cx="323313" cy="251939"/>
            </a:xfrm>
            <a:prstGeom prst="stripedRightArrow">
              <a:avLst/>
            </a:prstGeom>
            <a:solidFill>
              <a:srgbClr val="B71E42"/>
            </a:solidFill>
            <a:ln w="15875" cap="flat" cmpd="sng" algn="ctr">
              <a:solidFill>
                <a:srgbClr val="B71E42">
                  <a:shade val="50000"/>
                </a:srgbClr>
              </a:solidFill>
              <a:prstDash val="solid"/>
            </a:ln>
            <a:effectLst/>
          </p:spPr>
          <p:txBody>
            <a:bodyPr rot="0" spcFirstLastPara="0" vert="horz" wrap="square" lIns="72726" tIns="36363" rIns="72726" bIns="36363" numCol="1" spcCol="0" rtlCol="0" fromWordArt="0" anchor="ctr" anchorCtr="0" forceAA="0" compatLnSpc="1">
              <a:prstTxWarp prst="textNoShape">
                <a:avLst/>
              </a:prstTxWarp>
              <a:noAutofit/>
            </a:bodyPr>
            <a:lstStyle/>
            <a:p>
              <a:pPr>
                <a:defRPr/>
              </a:pPr>
              <a:endParaRPr lang="fr-FR" sz="1432" kern="0">
                <a:solidFill>
                  <a:prstClr val="white"/>
                </a:solidFill>
                <a:latin typeface="Gill Sans MT" panose="020B0502020104020203"/>
              </a:endParaRPr>
            </a:p>
          </p:txBody>
        </p:sp>
        <p:sp>
          <p:nvSpPr>
            <p:cNvPr id="14" name="Flèche droite rayée 16">
              <a:extLst>
                <a:ext uri="{FF2B5EF4-FFF2-40B4-BE49-F238E27FC236}">
                  <a16:creationId xmlns:a16="http://schemas.microsoft.com/office/drawing/2014/main" id="{E01D2127-FBFE-2E9A-BCD5-2C20D0BA2717}"/>
                </a:ext>
              </a:extLst>
            </p:cNvPr>
            <p:cNvSpPr/>
            <p:nvPr/>
          </p:nvSpPr>
          <p:spPr>
            <a:xfrm>
              <a:off x="4104147" y="3330028"/>
              <a:ext cx="323313" cy="251939"/>
            </a:xfrm>
            <a:prstGeom prst="stripedRightArrow">
              <a:avLst/>
            </a:prstGeom>
            <a:solidFill>
              <a:srgbClr val="B71E42"/>
            </a:solidFill>
            <a:ln w="15875" cap="flat" cmpd="sng" algn="ctr">
              <a:solidFill>
                <a:srgbClr val="B71E42">
                  <a:shade val="50000"/>
                </a:srgbClr>
              </a:solidFill>
              <a:prstDash val="solid"/>
            </a:ln>
            <a:effectLst/>
          </p:spPr>
          <p:txBody>
            <a:bodyPr rot="0" spcFirstLastPara="0" vert="horz" wrap="square" lIns="72726" tIns="36363" rIns="72726" bIns="36363" numCol="1" spcCol="0" rtlCol="0" fromWordArt="0" anchor="ctr" anchorCtr="0" forceAA="0" compatLnSpc="1">
              <a:prstTxWarp prst="textNoShape">
                <a:avLst/>
              </a:prstTxWarp>
              <a:noAutofit/>
            </a:bodyPr>
            <a:lstStyle/>
            <a:p>
              <a:pPr>
                <a:defRPr/>
              </a:pPr>
              <a:endParaRPr lang="fr-FR" sz="1432" kern="0">
                <a:solidFill>
                  <a:prstClr val="white"/>
                </a:solidFill>
                <a:latin typeface="Gill Sans MT" panose="020B0502020104020203"/>
              </a:endParaRPr>
            </a:p>
          </p:txBody>
        </p:sp>
        <p:sp>
          <p:nvSpPr>
            <p:cNvPr id="15" name="Flèche droite rayée 35">
              <a:extLst>
                <a:ext uri="{FF2B5EF4-FFF2-40B4-BE49-F238E27FC236}">
                  <a16:creationId xmlns:a16="http://schemas.microsoft.com/office/drawing/2014/main" id="{9F8BA7E7-8DEC-5572-D052-146604C1FB65}"/>
                </a:ext>
              </a:extLst>
            </p:cNvPr>
            <p:cNvSpPr/>
            <p:nvPr/>
          </p:nvSpPr>
          <p:spPr>
            <a:xfrm>
              <a:off x="7494827" y="3352667"/>
              <a:ext cx="323313" cy="251939"/>
            </a:xfrm>
            <a:prstGeom prst="stripedRightArrow">
              <a:avLst/>
            </a:prstGeom>
            <a:solidFill>
              <a:srgbClr val="B71E42"/>
            </a:solidFill>
            <a:ln w="15875" cap="flat" cmpd="sng" algn="ctr">
              <a:solidFill>
                <a:srgbClr val="B71E42">
                  <a:shade val="50000"/>
                </a:srgbClr>
              </a:solidFill>
              <a:prstDash val="solid"/>
            </a:ln>
            <a:effectLst/>
          </p:spPr>
          <p:txBody>
            <a:bodyPr rot="0" spcFirstLastPara="0" vert="horz" wrap="square" lIns="72726" tIns="36363" rIns="72726" bIns="36363" numCol="1" spcCol="0" rtlCol="0" fromWordArt="0" anchor="ctr" anchorCtr="0" forceAA="0" compatLnSpc="1">
              <a:prstTxWarp prst="textNoShape">
                <a:avLst/>
              </a:prstTxWarp>
              <a:noAutofit/>
            </a:bodyPr>
            <a:lstStyle/>
            <a:p>
              <a:pPr>
                <a:defRPr/>
              </a:pPr>
              <a:endParaRPr lang="fr-FR" sz="1432" kern="0">
                <a:solidFill>
                  <a:prstClr val="white"/>
                </a:solidFill>
                <a:latin typeface="Gill Sans MT" panose="020B0502020104020203"/>
              </a:endParaRPr>
            </a:p>
          </p:txBody>
        </p:sp>
        <p:sp>
          <p:nvSpPr>
            <p:cNvPr id="16" name="Rectangle à coins arrondis 42">
              <a:extLst>
                <a:ext uri="{FF2B5EF4-FFF2-40B4-BE49-F238E27FC236}">
                  <a16:creationId xmlns:a16="http://schemas.microsoft.com/office/drawing/2014/main" id="{0DF6903D-DEF6-7CF2-AEC7-9F172283E8D6}"/>
                </a:ext>
              </a:extLst>
            </p:cNvPr>
            <p:cNvSpPr/>
            <p:nvPr/>
          </p:nvSpPr>
          <p:spPr>
            <a:xfrm>
              <a:off x="7837889" y="3455997"/>
              <a:ext cx="709203" cy="153355"/>
            </a:xfrm>
            <a:prstGeom prst="roundRect">
              <a:avLst>
                <a:gd name="adj" fmla="val 50000"/>
              </a:avLst>
            </a:prstGeom>
            <a:noFill/>
            <a:ln w="31750" cap="flat" cmpd="sng" algn="ctr">
              <a:solidFill>
                <a:srgbClr val="FF0000"/>
              </a:solidFill>
              <a:prstDash val="solid"/>
            </a:ln>
            <a:effectLst/>
          </p:spPr>
          <p:txBody>
            <a:bodyPr rot="0" spcFirstLastPara="0" vert="horz" wrap="square" lIns="72726" tIns="36363" rIns="72726" bIns="36363" numCol="1" spcCol="0" rtlCol="0" fromWordArt="0" anchor="ctr" anchorCtr="0" forceAA="0" compatLnSpc="1">
              <a:prstTxWarp prst="textNoShape">
                <a:avLst/>
              </a:prstTxWarp>
              <a:noAutofit/>
            </a:bodyPr>
            <a:lstStyle/>
            <a:p>
              <a:pPr>
                <a:defRPr/>
              </a:pPr>
              <a:endParaRPr lang="fr-FR" sz="1432" kern="0">
                <a:solidFill>
                  <a:prstClr val="white"/>
                </a:solidFill>
                <a:latin typeface="Gill Sans MT" panose="020B0502020104020203"/>
              </a:endParaRPr>
            </a:p>
          </p:txBody>
        </p:sp>
        <p:sp>
          <p:nvSpPr>
            <p:cNvPr id="17" name="Zone de texte 1046">
              <a:extLst>
                <a:ext uri="{FF2B5EF4-FFF2-40B4-BE49-F238E27FC236}">
                  <a16:creationId xmlns:a16="http://schemas.microsoft.com/office/drawing/2014/main" id="{48CF54B3-D801-798B-A66A-58FDC2F5CAA3}"/>
                </a:ext>
              </a:extLst>
            </p:cNvPr>
            <p:cNvSpPr txBox="1"/>
            <p:nvPr/>
          </p:nvSpPr>
          <p:spPr>
            <a:xfrm>
              <a:off x="6294330" y="4178953"/>
              <a:ext cx="1084663" cy="1291954"/>
            </a:xfrm>
            <a:prstGeom prst="rect">
              <a:avLst/>
            </a:prstGeom>
            <a:solidFill>
              <a:sysClr val="window" lastClr="FFFFFF"/>
            </a:solidFill>
            <a:ln w="6350">
              <a:solidFill>
                <a:prstClr val="black"/>
              </a:solidFill>
            </a:ln>
            <a:effectLst/>
          </p:spPr>
          <p:txBody>
            <a:bodyPr rot="0" spcFirstLastPara="0" vert="horz" wrap="square" lIns="72726" tIns="36363" rIns="72726" bIns="36363" numCol="1" spcCol="0" rtlCol="0" fromWordArt="0" anchor="ctr" anchorCtr="0" forceAA="0" compatLnSpc="1">
              <a:prstTxWarp prst="textNoShape">
                <a:avLst/>
              </a:prstTxWarp>
              <a:noAutofit/>
            </a:bodyPr>
            <a:lstStyle/>
            <a:p>
              <a:pPr algn="ctr">
                <a:lnSpc>
                  <a:spcPct val="107000"/>
                </a:lnSpc>
                <a:spcAft>
                  <a:spcPts val="637"/>
                </a:spcAft>
              </a:pPr>
              <a:endParaRPr lang="fr-FR" sz="1272" kern="0" dirty="0">
                <a:solidFill>
                  <a:prstClr val="black"/>
                </a:solidFill>
                <a:latin typeface="Gill Sans MT" panose="020B0502020104020203"/>
                <a:cs typeface="Times New Roman" panose="02020603050405020304" pitchFamily="18" charset="0"/>
              </a:endParaRPr>
            </a:p>
            <a:p>
              <a:pPr algn="ctr">
                <a:lnSpc>
                  <a:spcPct val="107000"/>
                </a:lnSpc>
                <a:spcAft>
                  <a:spcPts val="637"/>
                </a:spcAft>
              </a:pPr>
              <a:r>
                <a:rPr lang="fr-FR" sz="1272" b="1" kern="0" dirty="0">
                  <a:solidFill>
                    <a:prstClr val="black"/>
                  </a:solidFill>
                  <a:latin typeface="Gill Sans MT" panose="020B0502020104020203"/>
                  <a:cs typeface="Times New Roman" panose="02020603050405020304" pitchFamily="18" charset="0"/>
                </a:rPr>
                <a:t>Plan de Formation</a:t>
              </a:r>
            </a:p>
            <a:p>
              <a:pPr algn="ctr">
                <a:lnSpc>
                  <a:spcPct val="107000"/>
                </a:lnSpc>
                <a:spcAft>
                  <a:spcPts val="637"/>
                </a:spcAft>
              </a:pPr>
              <a:r>
                <a:rPr lang="fr-FR" sz="1272" kern="0" dirty="0">
                  <a:solidFill>
                    <a:prstClr val="black"/>
                  </a:solidFill>
                  <a:latin typeface="Gill Sans MT" panose="020B0502020104020203"/>
                  <a:cs typeface="Times New Roman" panose="02020603050405020304" pitchFamily="18" charset="0"/>
                </a:rPr>
                <a:t>Création de l'offre de formation</a:t>
              </a:r>
            </a:p>
            <a:p>
              <a:pPr algn="ctr">
                <a:lnSpc>
                  <a:spcPct val="107000"/>
                </a:lnSpc>
                <a:spcAft>
                  <a:spcPts val="637"/>
                </a:spcAft>
                <a:defRPr/>
              </a:pPr>
              <a:endParaRPr lang="fr-FR" sz="1272" kern="0" dirty="0">
                <a:solidFill>
                  <a:prstClr val="black"/>
                </a:solidFill>
                <a:latin typeface="Gill Sans MT" panose="020B0502020104020203"/>
                <a:cs typeface="Times New Roman" panose="02020603050405020304" pitchFamily="18" charset="0"/>
              </a:endParaRPr>
            </a:p>
          </p:txBody>
        </p:sp>
        <p:sp>
          <p:nvSpPr>
            <p:cNvPr id="18" name="Rectangle 17">
              <a:extLst>
                <a:ext uri="{FF2B5EF4-FFF2-40B4-BE49-F238E27FC236}">
                  <a16:creationId xmlns:a16="http://schemas.microsoft.com/office/drawing/2014/main" id="{5EB5D1E3-746E-342D-BC9B-90C73B28E73E}"/>
                </a:ext>
              </a:extLst>
            </p:cNvPr>
            <p:cNvSpPr/>
            <p:nvPr/>
          </p:nvSpPr>
          <p:spPr>
            <a:xfrm>
              <a:off x="2289495" y="1976994"/>
              <a:ext cx="7079146" cy="3675590"/>
            </a:xfrm>
            <a:prstGeom prst="rect">
              <a:avLst/>
            </a:prstGeom>
            <a:noFill/>
            <a:ln w="31750" cap="flat" cmpd="sng" algn="ctr">
              <a:noFill/>
              <a:prstDash val="solid"/>
            </a:ln>
            <a:effectLst/>
          </p:spPr>
          <p:txBody>
            <a:bodyPr rot="0" spcFirstLastPara="0" vert="horz" wrap="square" lIns="72726" tIns="36363" rIns="72726" bIns="36363" numCol="1" spcCol="0" rtlCol="0" fromWordArt="0" anchor="ctr" anchorCtr="0" forceAA="0" compatLnSpc="1">
              <a:prstTxWarp prst="textNoShape">
                <a:avLst/>
              </a:prstTxWarp>
              <a:noAutofit/>
            </a:bodyPr>
            <a:lstStyle/>
            <a:p>
              <a:pPr algn="ctr">
                <a:defRPr/>
              </a:pPr>
              <a:endParaRPr lang="fr-FR" sz="1432" kern="0" dirty="0">
                <a:solidFill>
                  <a:prstClr val="white"/>
                </a:solidFill>
                <a:latin typeface="Gill Sans MT" panose="020B0502020104020203"/>
              </a:endParaRPr>
            </a:p>
          </p:txBody>
        </p:sp>
        <p:sp>
          <p:nvSpPr>
            <p:cNvPr id="19" name="Zone de texte 1032">
              <a:extLst>
                <a:ext uri="{FF2B5EF4-FFF2-40B4-BE49-F238E27FC236}">
                  <a16:creationId xmlns:a16="http://schemas.microsoft.com/office/drawing/2014/main" id="{9194BD79-19DA-1091-8094-CDC63DD81F14}"/>
                </a:ext>
              </a:extLst>
            </p:cNvPr>
            <p:cNvSpPr txBox="1"/>
            <p:nvPr/>
          </p:nvSpPr>
          <p:spPr>
            <a:xfrm>
              <a:off x="2461863" y="2128617"/>
              <a:ext cx="2002100" cy="880802"/>
            </a:xfrm>
            <a:prstGeom prst="rect">
              <a:avLst/>
            </a:prstGeom>
            <a:gradFill flip="none" rotWithShape="1">
              <a:gsLst>
                <a:gs pos="68000">
                  <a:srgbClr val="FFE8A1"/>
                </a:gs>
                <a:gs pos="0">
                  <a:srgbClr val="FFC000">
                    <a:lumMod val="0"/>
                    <a:lumOff val="100000"/>
                  </a:srgbClr>
                </a:gs>
                <a:gs pos="35000">
                  <a:srgbClr val="FFC000">
                    <a:lumMod val="0"/>
                    <a:lumOff val="100000"/>
                  </a:srgbClr>
                </a:gs>
                <a:gs pos="100000">
                  <a:srgbClr val="FFC000">
                    <a:lumMod val="100000"/>
                  </a:srgbClr>
                </a:gs>
              </a:gsLst>
              <a:path path="circle">
                <a:fillToRect l="50000" t="-80000" r="50000" b="180000"/>
              </a:path>
              <a:tileRect/>
            </a:gradFill>
            <a:ln w="6350">
              <a:solidFill>
                <a:prstClr val="black"/>
              </a:solidFill>
            </a:ln>
            <a:effectLst/>
          </p:spPr>
          <p:txBody>
            <a:bodyPr rot="0" spcFirstLastPara="0" vert="horz" wrap="square" lIns="72726" tIns="36363" rIns="72726" bIns="36363" numCol="1" spcCol="0" rtlCol="0" fromWordArt="0" anchor="ctr" anchorCtr="0" forceAA="0" compatLnSpc="1">
              <a:prstTxWarp prst="textNoShape">
                <a:avLst/>
              </a:prstTxWarp>
              <a:noAutofit/>
            </a:bodyPr>
            <a:lstStyle/>
            <a:p>
              <a:pPr algn="ctr" defTabSz="802020">
                <a:lnSpc>
                  <a:spcPct val="107000"/>
                </a:lnSpc>
                <a:spcAft>
                  <a:spcPts val="702"/>
                </a:spcAft>
              </a:pPr>
              <a:r>
                <a:rPr lang="fr-FR" sz="1400" kern="0" dirty="0">
                  <a:solidFill>
                    <a:prstClr val="black"/>
                  </a:solidFill>
                  <a:latin typeface="Gill Sans MT" panose="020B0502020104020203"/>
                  <a:cs typeface="Times New Roman" panose="02020603050405020304" pitchFamily="18" charset="0"/>
                </a:rPr>
                <a:t>État des lieux de la formation des dirigeants              </a:t>
              </a:r>
              <a:r>
                <a:rPr lang="fr-FR" sz="1400" b="1" kern="0" dirty="0">
                  <a:solidFill>
                    <a:prstClr val="black"/>
                  </a:solidFill>
                  <a:latin typeface="Gill Sans MT" panose="020B0502020104020203"/>
                  <a:cs typeface="Times New Roman" panose="02020603050405020304" pitchFamily="18" charset="0"/>
                </a:rPr>
                <a:t>Recueil d'informations </a:t>
              </a:r>
            </a:p>
          </p:txBody>
        </p:sp>
        <p:grpSp>
          <p:nvGrpSpPr>
            <p:cNvPr id="20" name="Groupe 19">
              <a:extLst>
                <a:ext uri="{FF2B5EF4-FFF2-40B4-BE49-F238E27FC236}">
                  <a16:creationId xmlns:a16="http://schemas.microsoft.com/office/drawing/2014/main" id="{722B10B1-9125-288F-58E8-3F46F28C6C57}"/>
                </a:ext>
              </a:extLst>
            </p:cNvPr>
            <p:cNvGrpSpPr/>
            <p:nvPr/>
          </p:nvGrpSpPr>
          <p:grpSpPr>
            <a:xfrm>
              <a:off x="2823359" y="3942734"/>
              <a:ext cx="1478947" cy="1086009"/>
              <a:chOff x="5620917" y="1214111"/>
              <a:chExt cx="2005074" cy="1532589"/>
            </a:xfrm>
          </p:grpSpPr>
          <p:sp>
            <p:nvSpPr>
              <p:cNvPr id="21" name="Rectangle à coins arrondis 23">
                <a:extLst>
                  <a:ext uri="{FF2B5EF4-FFF2-40B4-BE49-F238E27FC236}">
                    <a16:creationId xmlns:a16="http://schemas.microsoft.com/office/drawing/2014/main" id="{7372C27A-484B-34FE-6E51-D53138E38992}"/>
                  </a:ext>
                </a:extLst>
              </p:cNvPr>
              <p:cNvSpPr/>
              <p:nvPr/>
            </p:nvSpPr>
            <p:spPr>
              <a:xfrm>
                <a:off x="5620917" y="1214111"/>
                <a:ext cx="2005074" cy="153258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defTabSz="363636">
                  <a:defRPr/>
                </a:pPr>
                <a:endParaRPr lang="fr-FR" sz="1432" kern="0">
                  <a:solidFill>
                    <a:prstClr val="white"/>
                  </a:solidFill>
                  <a:latin typeface="Calibri"/>
                </a:endParaRPr>
              </a:p>
            </p:txBody>
          </p:sp>
          <p:sp>
            <p:nvSpPr>
              <p:cNvPr id="22" name="Rectangle 21">
                <a:extLst>
                  <a:ext uri="{FF2B5EF4-FFF2-40B4-BE49-F238E27FC236}">
                    <a16:creationId xmlns:a16="http://schemas.microsoft.com/office/drawing/2014/main" id="{31301DE6-AD3A-1297-8EE3-7AF610C16DDD}"/>
                  </a:ext>
                </a:extLst>
              </p:cNvPr>
              <p:cNvSpPr/>
              <p:nvPr/>
            </p:nvSpPr>
            <p:spPr>
              <a:xfrm>
                <a:off x="5665805" y="1258999"/>
                <a:ext cx="1915298" cy="1442813"/>
              </a:xfrm>
              <a:prstGeom prst="rect">
                <a:avLst/>
              </a:prstGeom>
              <a:noFill/>
              <a:ln>
                <a:noFill/>
              </a:ln>
              <a:effectLst/>
            </p:spPr>
            <p:txBody>
              <a:bodyPr spcFirstLastPara="0" vert="horz" wrap="square" lIns="54544" tIns="54544" rIns="54544" bIns="54544" numCol="1" spcCol="1270" anchor="ctr" anchorCtr="0">
                <a:noAutofit/>
              </a:bodyPr>
              <a:lstStyle/>
              <a:p>
                <a:pPr algn="ctr" defTabSz="636363">
                  <a:lnSpc>
                    <a:spcPct val="90000"/>
                  </a:lnSpc>
                  <a:spcBef>
                    <a:spcPct val="0"/>
                  </a:spcBef>
                  <a:spcAft>
                    <a:spcPct val="35000"/>
                  </a:spcAft>
                  <a:defRPr/>
                </a:pPr>
                <a:r>
                  <a:rPr lang="fr-FR" sz="1432" kern="0" dirty="0">
                    <a:solidFill>
                      <a:prstClr val="white"/>
                    </a:solidFill>
                    <a:latin typeface="Calibri"/>
                  </a:rPr>
                  <a:t>ANALYSE </a:t>
                </a:r>
              </a:p>
            </p:txBody>
          </p:sp>
        </p:grpSp>
      </p:grpSp>
      <p:grpSp>
        <p:nvGrpSpPr>
          <p:cNvPr id="36" name="Groupe 35">
            <a:extLst>
              <a:ext uri="{FF2B5EF4-FFF2-40B4-BE49-F238E27FC236}">
                <a16:creationId xmlns:a16="http://schemas.microsoft.com/office/drawing/2014/main" id="{EC9BE951-34A2-D49C-8FC5-94D9FD225D6D}"/>
              </a:ext>
            </a:extLst>
          </p:cNvPr>
          <p:cNvGrpSpPr/>
          <p:nvPr/>
        </p:nvGrpSpPr>
        <p:grpSpPr>
          <a:xfrm>
            <a:off x="1529976" y="1977873"/>
            <a:ext cx="1779188" cy="2800839"/>
            <a:chOff x="1480631" y="2334575"/>
            <a:chExt cx="1779188" cy="2800839"/>
          </a:xfrm>
        </p:grpSpPr>
        <p:grpSp>
          <p:nvGrpSpPr>
            <p:cNvPr id="33" name="Groupe 32">
              <a:extLst>
                <a:ext uri="{FF2B5EF4-FFF2-40B4-BE49-F238E27FC236}">
                  <a16:creationId xmlns:a16="http://schemas.microsoft.com/office/drawing/2014/main" id="{52BB5FFA-D05F-3DA2-2D57-EBA7B71C37B6}"/>
                </a:ext>
              </a:extLst>
            </p:cNvPr>
            <p:cNvGrpSpPr/>
            <p:nvPr/>
          </p:nvGrpSpPr>
          <p:grpSpPr>
            <a:xfrm>
              <a:off x="1527780" y="2334575"/>
              <a:ext cx="1712488" cy="1246519"/>
              <a:chOff x="1280974" y="1977577"/>
              <a:chExt cx="1712488" cy="1246519"/>
            </a:xfrm>
          </p:grpSpPr>
          <p:sp>
            <p:nvSpPr>
              <p:cNvPr id="5" name="Rectangle : coins arrondis 4">
                <a:extLst>
                  <a:ext uri="{FF2B5EF4-FFF2-40B4-BE49-F238E27FC236}">
                    <a16:creationId xmlns:a16="http://schemas.microsoft.com/office/drawing/2014/main" id="{CCABF6FF-D57F-6F08-70F4-C3FF02E3A627}"/>
                  </a:ext>
                </a:extLst>
              </p:cNvPr>
              <p:cNvSpPr/>
              <p:nvPr/>
            </p:nvSpPr>
            <p:spPr>
              <a:xfrm>
                <a:off x="1280974" y="1977577"/>
                <a:ext cx="1596605" cy="101384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fr-FR"/>
              </a:p>
            </p:txBody>
          </p:sp>
          <p:grpSp>
            <p:nvGrpSpPr>
              <p:cNvPr id="23" name="Groupe 22">
                <a:extLst>
                  <a:ext uri="{FF2B5EF4-FFF2-40B4-BE49-F238E27FC236}">
                    <a16:creationId xmlns:a16="http://schemas.microsoft.com/office/drawing/2014/main" id="{5E786356-1389-8ACA-3687-16B6660E00CC}"/>
                  </a:ext>
                </a:extLst>
              </p:cNvPr>
              <p:cNvGrpSpPr/>
              <p:nvPr/>
            </p:nvGrpSpPr>
            <p:grpSpPr>
              <a:xfrm>
                <a:off x="1396857" y="2210252"/>
                <a:ext cx="1596605" cy="1013844"/>
                <a:chOff x="3064513" y="22567"/>
                <a:chExt cx="1596605" cy="1013844"/>
              </a:xfrm>
            </p:grpSpPr>
            <p:sp>
              <p:nvSpPr>
                <p:cNvPr id="24" name="Rectangle : coins arrondis 23">
                  <a:extLst>
                    <a:ext uri="{FF2B5EF4-FFF2-40B4-BE49-F238E27FC236}">
                      <a16:creationId xmlns:a16="http://schemas.microsoft.com/office/drawing/2014/main" id="{44B7908A-A3F9-05C3-1396-551F01185EFD}"/>
                    </a:ext>
                  </a:extLst>
                </p:cNvPr>
                <p:cNvSpPr/>
                <p:nvPr/>
              </p:nvSpPr>
              <p:spPr>
                <a:xfrm>
                  <a:off x="3064513" y="22567"/>
                  <a:ext cx="1596605" cy="1013844"/>
                </a:xfrm>
                <a:prstGeom prst="roundRect">
                  <a:avLst>
                    <a:gd name="adj" fmla="val 10000"/>
                  </a:avLst>
                </a:prstGeom>
                <a:gradFill flip="none" rotWithShape="1">
                  <a:gsLst>
                    <a:gs pos="0">
                      <a:srgbClr val="70AD47">
                        <a:lumMod val="0"/>
                        <a:lumOff val="100000"/>
                      </a:srgbClr>
                    </a:gs>
                    <a:gs pos="35000">
                      <a:srgbClr val="70AD47">
                        <a:lumMod val="0"/>
                        <a:lumOff val="100000"/>
                      </a:srgbClr>
                    </a:gs>
                    <a:gs pos="100000">
                      <a:srgbClr val="70AD47">
                        <a:lumMod val="100000"/>
                      </a:srgbClr>
                    </a:gs>
                  </a:gsLst>
                  <a:path path="circle">
                    <a:fillToRect l="50000" t="-80000" r="50000" b="180000"/>
                  </a:path>
                  <a:tileRect/>
                </a:gradFill>
                <a:ln w="12700"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fr-FR"/>
                </a:p>
              </p:txBody>
            </p:sp>
            <p:sp>
              <p:nvSpPr>
                <p:cNvPr id="25" name="Rectangle : coins arrondis 5">
                  <a:extLst>
                    <a:ext uri="{FF2B5EF4-FFF2-40B4-BE49-F238E27FC236}">
                      <a16:creationId xmlns:a16="http://schemas.microsoft.com/office/drawing/2014/main" id="{1076483D-EE26-73EA-7266-37D166932FF7}"/>
                    </a:ext>
                  </a:extLst>
                </p:cNvPr>
                <p:cNvSpPr txBox="1"/>
                <p:nvPr/>
              </p:nvSpPr>
              <p:spPr>
                <a:xfrm>
                  <a:off x="3094207" y="52261"/>
                  <a:ext cx="1537217" cy="9544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fr-FR" sz="1500" b="1" kern="1200" dirty="0">
                      <a:solidFill>
                        <a:sysClr val="windowText" lastClr="000000">
                          <a:hueOff val="0"/>
                          <a:satOff val="0"/>
                          <a:lumOff val="0"/>
                          <a:alphaOff val="0"/>
                        </a:sysClr>
                      </a:solidFill>
                      <a:latin typeface="Calibri"/>
                      <a:ea typeface="+mn-ea"/>
                      <a:cs typeface="+mn-cs"/>
                    </a:rPr>
                    <a:t>AMBITION 3</a:t>
                  </a:r>
                </a:p>
              </p:txBody>
            </p:sp>
          </p:grpSp>
        </p:grpSp>
        <p:grpSp>
          <p:nvGrpSpPr>
            <p:cNvPr id="34" name="Groupe 33">
              <a:extLst>
                <a:ext uri="{FF2B5EF4-FFF2-40B4-BE49-F238E27FC236}">
                  <a16:creationId xmlns:a16="http://schemas.microsoft.com/office/drawing/2014/main" id="{F24E4149-8C9C-C509-28EE-FC62F4501B1D}"/>
                </a:ext>
              </a:extLst>
            </p:cNvPr>
            <p:cNvGrpSpPr/>
            <p:nvPr/>
          </p:nvGrpSpPr>
          <p:grpSpPr>
            <a:xfrm>
              <a:off x="1480631" y="3950790"/>
              <a:ext cx="1779188" cy="1184624"/>
              <a:chOff x="1225531" y="3838628"/>
              <a:chExt cx="1779188" cy="1184624"/>
            </a:xfrm>
          </p:grpSpPr>
          <p:sp>
            <p:nvSpPr>
              <p:cNvPr id="29" name="Rectangle : coins arrondis 28">
                <a:extLst>
                  <a:ext uri="{FF2B5EF4-FFF2-40B4-BE49-F238E27FC236}">
                    <a16:creationId xmlns:a16="http://schemas.microsoft.com/office/drawing/2014/main" id="{7CFA8FD6-3522-CC42-0EC9-21D7D6AA157D}"/>
                  </a:ext>
                </a:extLst>
              </p:cNvPr>
              <p:cNvSpPr/>
              <p:nvPr/>
            </p:nvSpPr>
            <p:spPr>
              <a:xfrm>
                <a:off x="1225531" y="3838628"/>
                <a:ext cx="1596605" cy="101384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fr-FR"/>
              </a:p>
            </p:txBody>
          </p:sp>
          <p:grpSp>
            <p:nvGrpSpPr>
              <p:cNvPr id="30" name="Groupe 29">
                <a:extLst>
                  <a:ext uri="{FF2B5EF4-FFF2-40B4-BE49-F238E27FC236}">
                    <a16:creationId xmlns:a16="http://schemas.microsoft.com/office/drawing/2014/main" id="{1DF52E08-1A5A-1347-17FA-C10B5E90C30B}"/>
                  </a:ext>
                </a:extLst>
              </p:cNvPr>
              <p:cNvGrpSpPr/>
              <p:nvPr/>
            </p:nvGrpSpPr>
            <p:grpSpPr>
              <a:xfrm>
                <a:off x="1336065" y="3908610"/>
                <a:ext cx="1668654" cy="1114642"/>
                <a:chOff x="3026356" y="-123879"/>
                <a:chExt cx="1668654" cy="1114642"/>
              </a:xfrm>
            </p:grpSpPr>
            <p:sp>
              <p:nvSpPr>
                <p:cNvPr id="31" name="Rectangle : coins arrondis 30">
                  <a:extLst>
                    <a:ext uri="{FF2B5EF4-FFF2-40B4-BE49-F238E27FC236}">
                      <a16:creationId xmlns:a16="http://schemas.microsoft.com/office/drawing/2014/main" id="{6DCD60D4-8782-E738-AD15-FDB890AD0ACF}"/>
                    </a:ext>
                  </a:extLst>
                </p:cNvPr>
                <p:cNvSpPr/>
                <p:nvPr/>
              </p:nvSpPr>
              <p:spPr>
                <a:xfrm>
                  <a:off x="3098405" y="-23081"/>
                  <a:ext cx="1596605" cy="1013844"/>
                </a:xfrm>
                <a:prstGeom prst="roundRect">
                  <a:avLst>
                    <a:gd name="adj" fmla="val 10000"/>
                  </a:avLst>
                </a:prstGeom>
                <a:gradFill flip="none" rotWithShape="1">
                  <a:gsLst>
                    <a:gs pos="0">
                      <a:srgbClr val="70AD47">
                        <a:lumMod val="0"/>
                        <a:lumOff val="100000"/>
                      </a:srgbClr>
                    </a:gs>
                    <a:gs pos="35000">
                      <a:srgbClr val="70AD47">
                        <a:lumMod val="0"/>
                        <a:lumOff val="100000"/>
                      </a:srgbClr>
                    </a:gs>
                    <a:gs pos="100000">
                      <a:srgbClr val="70AD47">
                        <a:lumMod val="100000"/>
                      </a:srgbClr>
                    </a:gs>
                  </a:gsLst>
                  <a:path path="circle">
                    <a:fillToRect l="50000" t="-80000" r="50000" b="180000"/>
                  </a:path>
                  <a:tileRect/>
                </a:gradFill>
                <a:ln w="12700"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fr-FR"/>
                </a:p>
              </p:txBody>
            </p:sp>
            <p:sp>
              <p:nvSpPr>
                <p:cNvPr id="32" name="Rectangle : coins arrondis 5">
                  <a:extLst>
                    <a:ext uri="{FF2B5EF4-FFF2-40B4-BE49-F238E27FC236}">
                      <a16:creationId xmlns:a16="http://schemas.microsoft.com/office/drawing/2014/main" id="{B0EA8535-09C2-F5CA-EB09-51BDA21B207A}"/>
                    </a:ext>
                  </a:extLst>
                </p:cNvPr>
                <p:cNvSpPr txBox="1"/>
                <p:nvPr/>
              </p:nvSpPr>
              <p:spPr>
                <a:xfrm>
                  <a:off x="3026356" y="-123879"/>
                  <a:ext cx="1537217" cy="9544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endParaRPr lang="fr-FR" sz="1500" b="1" kern="1200" dirty="0">
                    <a:solidFill>
                      <a:sysClr val="windowText" lastClr="000000">
                        <a:hueOff val="0"/>
                        <a:satOff val="0"/>
                        <a:lumOff val="0"/>
                        <a:alphaOff val="0"/>
                      </a:sysClr>
                    </a:solidFill>
                    <a:latin typeface="Calibri"/>
                    <a:ea typeface="+mn-ea"/>
                    <a:cs typeface="+mn-cs"/>
                  </a:endParaRPr>
                </a:p>
                <a:p>
                  <a:pPr algn="ctr" defTabSz="666750">
                    <a:lnSpc>
                      <a:spcPct val="90000"/>
                    </a:lnSpc>
                    <a:spcBef>
                      <a:spcPct val="0"/>
                    </a:spcBef>
                    <a:spcAft>
                      <a:spcPct val="35000"/>
                    </a:spcAft>
                  </a:pPr>
                  <a:r>
                    <a:rPr lang="fr-FR" sz="1500" b="1" kern="1200" dirty="0">
                      <a:solidFill>
                        <a:sysClr val="windowText" lastClr="000000">
                          <a:hueOff val="0"/>
                          <a:satOff val="0"/>
                          <a:lumOff val="0"/>
                          <a:alphaOff val="0"/>
                        </a:sysClr>
                      </a:solidFill>
                      <a:latin typeface="Calibri"/>
                      <a:ea typeface="+mn-ea"/>
                      <a:cs typeface="+mn-cs"/>
                    </a:rPr>
                    <a:t> Résultats clés et</a:t>
                  </a:r>
                </a:p>
                <a:p>
                  <a:pPr algn="ctr" defTabSz="666750">
                    <a:lnSpc>
                      <a:spcPct val="90000"/>
                    </a:lnSpc>
                    <a:spcBef>
                      <a:spcPct val="0"/>
                    </a:spcBef>
                    <a:spcAft>
                      <a:spcPct val="35000"/>
                    </a:spcAft>
                  </a:pPr>
                  <a:r>
                    <a:rPr lang="fr-FR" sz="1500" b="1" kern="1200" dirty="0">
                      <a:solidFill>
                        <a:sysClr val="windowText" lastClr="000000">
                          <a:hueOff val="0"/>
                          <a:satOff val="0"/>
                          <a:lumOff val="0"/>
                          <a:alphaOff val="0"/>
                        </a:sysClr>
                      </a:solidFill>
                      <a:latin typeface="Calibri"/>
                      <a:ea typeface="+mn-ea"/>
                      <a:cs typeface="+mn-cs"/>
                    </a:rPr>
                    <a:t>Initiatives</a:t>
                  </a:r>
                </a:p>
              </p:txBody>
            </p:sp>
          </p:grpSp>
        </p:grpSp>
      </p:grpSp>
      <p:sp>
        <p:nvSpPr>
          <p:cNvPr id="35" name="Flèche droite rayée 16">
            <a:extLst>
              <a:ext uri="{FF2B5EF4-FFF2-40B4-BE49-F238E27FC236}">
                <a16:creationId xmlns:a16="http://schemas.microsoft.com/office/drawing/2014/main" id="{3BE9358A-DE57-27DF-C0B6-2760FA13BB1D}"/>
              </a:ext>
            </a:extLst>
          </p:cNvPr>
          <p:cNvSpPr/>
          <p:nvPr/>
        </p:nvSpPr>
        <p:spPr>
          <a:xfrm>
            <a:off x="3499093" y="3224610"/>
            <a:ext cx="608373" cy="431851"/>
          </a:xfrm>
          <a:prstGeom prst="stripedRightArrow">
            <a:avLst/>
          </a:prstGeom>
          <a:solidFill>
            <a:srgbClr val="B71E42"/>
          </a:solidFill>
          <a:ln w="15875" cap="flat" cmpd="sng" algn="ctr">
            <a:solidFill>
              <a:srgbClr val="B71E42">
                <a:shade val="50000"/>
              </a:srgbClr>
            </a:solidFill>
            <a:prstDash val="solid"/>
          </a:ln>
          <a:effectLst/>
        </p:spPr>
        <p:txBody>
          <a:bodyPr rot="0" spcFirstLastPara="0" vert="horz" wrap="square" lIns="72726" tIns="36363" rIns="72726" bIns="36363" numCol="1" spcCol="0" rtlCol="0" fromWordArt="0" anchor="ctr" anchorCtr="0" forceAA="0" compatLnSpc="1">
            <a:prstTxWarp prst="textNoShape">
              <a:avLst/>
            </a:prstTxWarp>
            <a:noAutofit/>
          </a:bodyPr>
          <a:lstStyle/>
          <a:p>
            <a:pPr>
              <a:defRPr/>
            </a:pPr>
            <a:endParaRPr lang="fr-FR" sz="1432" kern="0">
              <a:solidFill>
                <a:prstClr val="white"/>
              </a:solidFill>
              <a:latin typeface="Gill Sans MT" panose="020B0502020104020203"/>
            </a:endParaRPr>
          </a:p>
        </p:txBody>
      </p:sp>
      <p:sp>
        <p:nvSpPr>
          <p:cNvPr id="37" name="Rectangle 36">
            <a:extLst>
              <a:ext uri="{FF2B5EF4-FFF2-40B4-BE49-F238E27FC236}">
                <a16:creationId xmlns:a16="http://schemas.microsoft.com/office/drawing/2014/main" id="{8857419E-AFAC-84B3-2155-E4ABB4467B25}"/>
              </a:ext>
            </a:extLst>
          </p:cNvPr>
          <p:cNvSpPr/>
          <p:nvPr/>
        </p:nvSpPr>
        <p:spPr>
          <a:xfrm>
            <a:off x="691662" y="1278686"/>
            <a:ext cx="10984523" cy="4853354"/>
          </a:xfrm>
          <a:prstGeom prst="rect">
            <a:avLst/>
          </a:prstGeom>
          <a:no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34173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CDD6A929D83944A95726E02D73BDC7" ma:contentTypeVersion="12" ma:contentTypeDescription="Crée un document." ma:contentTypeScope="" ma:versionID="e56514104b783dadac0bba55a1e08351">
  <xsd:schema xmlns:xsd="http://www.w3.org/2001/XMLSchema" xmlns:xs="http://www.w3.org/2001/XMLSchema" xmlns:p="http://schemas.microsoft.com/office/2006/metadata/properties" xmlns:ns2="d083794b-5bca-4ddf-8f9e-23fce1d54cb8" xmlns:ns3="b552b9c8-7136-4c15-9b62-1294add26460" targetNamespace="http://schemas.microsoft.com/office/2006/metadata/properties" ma:root="true" ma:fieldsID="8869b2ee2058637df38349356d66de14" ns2:_="" ns3:_="">
    <xsd:import namespace="d083794b-5bca-4ddf-8f9e-23fce1d54cb8"/>
    <xsd:import namespace="b552b9c8-7136-4c15-9b62-1294add26460"/>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3794b-5bca-4ddf-8f9e-23fce1d54c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52b9c8-7136-4c15-9b62-1294add26460"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A18348-B901-44E1-98F9-B24F11C45762}"/>
</file>

<file path=customXml/itemProps2.xml><?xml version="1.0" encoding="utf-8"?>
<ds:datastoreItem xmlns:ds="http://schemas.openxmlformats.org/officeDocument/2006/customXml" ds:itemID="{2E38E3E3-EBA1-4D02-8026-B1D766B76B63}"/>
</file>

<file path=customXml/itemProps3.xml><?xml version="1.0" encoding="utf-8"?>
<ds:datastoreItem xmlns:ds="http://schemas.openxmlformats.org/officeDocument/2006/customXml" ds:itemID="{1CD31DA5-6CCE-482D-84AD-411D4DD2AB9C}"/>
</file>

<file path=docProps/app.xml><?xml version="1.0" encoding="utf-8"?>
<Properties xmlns="http://schemas.openxmlformats.org/officeDocument/2006/extended-properties" xmlns:vt="http://schemas.openxmlformats.org/officeDocument/2006/docPropsVTypes">
  <TotalTime>17</TotalTime>
  <Words>1714</Words>
  <Application>Microsoft Office PowerPoint</Application>
  <PresentationFormat>Grand écran</PresentationFormat>
  <Paragraphs>260</Paragraphs>
  <Slides>18</Slides>
  <Notes>17</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18</vt:i4>
      </vt:variant>
    </vt:vector>
  </HeadingPairs>
  <TitlesOfParts>
    <vt:vector size="29" baseType="lpstr">
      <vt:lpstr>Aptos</vt:lpstr>
      <vt:lpstr>Aptos Black</vt:lpstr>
      <vt:lpstr>Aptos Display</vt:lpstr>
      <vt:lpstr>Arial</vt:lpstr>
      <vt:lpstr>Barlow</vt:lpstr>
      <vt:lpstr>Calibri</vt:lpstr>
      <vt:lpstr>Gill Sans MT</vt:lpstr>
      <vt:lpstr>Lucida Sans Unicode</vt:lpstr>
      <vt:lpstr>Montserrat</vt:lpstr>
      <vt:lpstr>Wingdings</vt:lpstr>
      <vt:lpstr>Thème Office</vt:lpstr>
      <vt:lpstr>Présentation PowerPoint</vt:lpstr>
      <vt:lpstr>STRUCTURATION NATIONALE DE   LA FORMATION DES DIRIGEANTS</vt:lpstr>
      <vt:lpstr>  Dirigez votre association avec efficience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Jocelyn DEGEILH</dc:creator>
  <cp:lastModifiedBy>Jocelyn DEGEILH</cp:lastModifiedBy>
  <cp:revision>6</cp:revision>
  <dcterms:created xsi:type="dcterms:W3CDTF">2025-08-18T11:26:55Z</dcterms:created>
  <dcterms:modified xsi:type="dcterms:W3CDTF">2025-08-19T15:46:04Z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0x01010021CDD6A929D83944A95726E02D73BDC7</vt:lpwstr>
  </property>
</Properties>
</file>