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MHGYlCjw8xokUNA/hBMoMD6DL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/>
    <p:restoredTop sz="94790"/>
  </p:normalViewPr>
  <p:slideViewPr>
    <p:cSldViewPr snapToGrid="0">
      <p:cViewPr varScale="1">
        <p:scale>
          <a:sx n="97" d="100"/>
          <a:sy n="97" d="100"/>
        </p:scale>
        <p:origin x="216" y="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967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8" name="Google Shape;258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089d88587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f089d8858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/>
              <a:t>Programme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/>
              <a:t>Inscription extranet (Hébergement – restauration)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7e51a203a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g27e51a203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9" name="Google Shape;149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3"/>
          <p:cNvSpPr txBox="1">
            <a:spLocks noGrp="1"/>
          </p:cNvSpPr>
          <p:nvPr>
            <p:ph type="ctrTitle"/>
          </p:nvPr>
        </p:nvSpPr>
        <p:spPr>
          <a:xfrm>
            <a:off x="742950" y="4660899"/>
            <a:ext cx="7772400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ubTitle" idx="1"/>
          </p:nvPr>
        </p:nvSpPr>
        <p:spPr>
          <a:xfrm>
            <a:off x="1143000" y="5546049"/>
            <a:ext cx="6858000" cy="56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body" idx="1"/>
          </p:nvPr>
        </p:nvSpPr>
        <p:spPr>
          <a:xfrm>
            <a:off x="736600" y="246132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2"/>
          </p:nvPr>
        </p:nvSpPr>
        <p:spPr>
          <a:xfrm>
            <a:off x="736600" y="404753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52"/>
          <p:cNvSpPr/>
          <p:nvPr/>
        </p:nvSpPr>
        <p:spPr>
          <a:xfrm>
            <a:off x="2419350" y="1016000"/>
            <a:ext cx="2025650" cy="457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2"/>
          <p:cNvSpPr/>
          <p:nvPr/>
        </p:nvSpPr>
        <p:spPr>
          <a:xfrm>
            <a:off x="4889500" y="1019809"/>
            <a:ext cx="4521200" cy="457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2"/>
          <p:cNvSpPr/>
          <p:nvPr/>
        </p:nvSpPr>
        <p:spPr>
          <a:xfrm>
            <a:off x="4444999" y="1015999"/>
            <a:ext cx="444501" cy="4572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2"/>
          <p:cNvSpPr/>
          <p:nvPr/>
        </p:nvSpPr>
        <p:spPr>
          <a:xfrm rot="6566016" flipH="1">
            <a:off x="4198264" y="1005228"/>
            <a:ext cx="433082" cy="7202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2"/>
          <p:cNvSpPr/>
          <p:nvPr/>
        </p:nvSpPr>
        <p:spPr>
          <a:xfrm rot="4411691" flipH="1">
            <a:off x="4853252" y="1010294"/>
            <a:ext cx="146637" cy="571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2"/>
          <p:cNvSpPr/>
          <p:nvPr/>
        </p:nvSpPr>
        <p:spPr>
          <a:xfrm rot="4411691" flipH="1">
            <a:off x="4593930" y="1069653"/>
            <a:ext cx="146637" cy="571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2"/>
          <p:cNvSpPr/>
          <p:nvPr/>
        </p:nvSpPr>
        <p:spPr>
          <a:xfrm rot="-3862364">
            <a:off x="4354561" y="1094408"/>
            <a:ext cx="444501" cy="4572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Deux contenu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sldNum" idx="12"/>
          </p:nvPr>
        </p:nvSpPr>
        <p:spPr>
          <a:xfrm>
            <a:off x="692150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1" name="Google Shape;91;p53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53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>
  <p:cSld name="Compara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 txBox="1">
            <a:spLocks noGrp="1"/>
          </p:cNvSpPr>
          <p:nvPr>
            <p:ph type="body" idx="1"/>
          </p:nvPr>
        </p:nvSpPr>
        <p:spPr>
          <a:xfrm>
            <a:off x="290513" y="1681163"/>
            <a:ext cx="420766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54"/>
          <p:cNvSpPr txBox="1">
            <a:spLocks noGrp="1"/>
          </p:cNvSpPr>
          <p:nvPr>
            <p:ph type="body" idx="2"/>
          </p:nvPr>
        </p:nvSpPr>
        <p:spPr>
          <a:xfrm>
            <a:off x="4629150" y="1681163"/>
            <a:ext cx="42100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54"/>
          <p:cNvSpPr txBox="1">
            <a:spLocks noGrp="1"/>
          </p:cNvSpPr>
          <p:nvPr>
            <p:ph type="body" idx="3"/>
          </p:nvPr>
        </p:nvSpPr>
        <p:spPr>
          <a:xfrm>
            <a:off x="4629150" y="2505075"/>
            <a:ext cx="42100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4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0" name="Google Shape;100;p54"/>
          <p:cNvSpPr txBox="1">
            <a:spLocks noGrp="1"/>
          </p:cNvSpPr>
          <p:nvPr>
            <p:ph type="body" idx="4"/>
          </p:nvPr>
        </p:nvSpPr>
        <p:spPr>
          <a:xfrm>
            <a:off x="290513" y="2510636"/>
            <a:ext cx="42100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54"/>
          <p:cNvSpPr txBox="1">
            <a:spLocks noGrp="1"/>
          </p:cNvSpPr>
          <p:nvPr>
            <p:ph type="body" idx="5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54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>
  <p:cSld name="Contenu avec légen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5"/>
          <p:cNvSpPr txBox="1">
            <a:spLocks noGrp="1"/>
          </p:cNvSpPr>
          <p:nvPr>
            <p:ph type="body" idx="1"/>
          </p:nvPr>
        </p:nvSpPr>
        <p:spPr>
          <a:xfrm>
            <a:off x="3887391" y="1511299"/>
            <a:ext cx="4629150" cy="434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5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5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9" name="Google Shape;109;p55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5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>
  <p:cSld name="Image avec légen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6"/>
          <p:cNvSpPr>
            <a:spLocks noGrp="1"/>
          </p:cNvSpPr>
          <p:nvPr>
            <p:ph type="pic" idx="2"/>
          </p:nvPr>
        </p:nvSpPr>
        <p:spPr>
          <a:xfrm>
            <a:off x="3887391" y="1727200"/>
            <a:ext cx="4629150" cy="4133851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6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7" name="Google Shape;117;p56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56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>
  <p:cSld name="Titre et texte vertical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7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4" name="Google Shape;124;p57"/>
          <p:cNvSpPr txBox="1">
            <a:spLocks noGrp="1"/>
          </p:cNvSpPr>
          <p:nvPr>
            <p:ph type="body" idx="2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7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Titre + Contenu">
  <p:cSld name="Diapositive Titre +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body" idx="1"/>
          </p:nvPr>
        </p:nvSpPr>
        <p:spPr>
          <a:xfrm>
            <a:off x="1295400" y="2635253"/>
            <a:ext cx="6438900" cy="32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0B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body" idx="2"/>
          </p:nvPr>
        </p:nvSpPr>
        <p:spPr>
          <a:xfrm>
            <a:off x="962025" y="1765300"/>
            <a:ext cx="72199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4800"/>
              <a:buFont typeface="Verdana"/>
              <a:buNone/>
              <a:defRPr sz="4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sldNum" idx="12"/>
          </p:nvPr>
        </p:nvSpPr>
        <p:spPr>
          <a:xfrm>
            <a:off x="6915150" y="635000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_  Titre Seulement">
  <p:cSld name="Diapositive_  Titre Seulem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body" idx="1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_ Image">
  <p:cSld name="Diapositive _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body" idx="1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2"/>
          </p:nvPr>
        </p:nvSpPr>
        <p:spPr>
          <a:xfrm>
            <a:off x="736600" y="173871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3"/>
          </p:nvPr>
        </p:nvSpPr>
        <p:spPr>
          <a:xfrm>
            <a:off x="736600" y="2316558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body" idx="4"/>
          </p:nvPr>
        </p:nvSpPr>
        <p:spPr>
          <a:xfrm>
            <a:off x="736600" y="2959100"/>
            <a:ext cx="74930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_ Ordre du Jour / Sommaire">
  <p:cSld name="Diapositive _ Ordre du Jour / Sommair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body" idx="1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2"/>
          </p:nvPr>
        </p:nvSpPr>
        <p:spPr>
          <a:xfrm>
            <a:off x="625475" y="1905000"/>
            <a:ext cx="7893050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Calibri"/>
              <a:buAutoNum type="arabicPeriod"/>
              <a:defRPr sz="2800" b="0" i="0" u="none" strike="noStrike" cap="none">
                <a:solidFill>
                  <a:srgbClr val="508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Contenu seulement">
  <p:cSld name="Diapositive Contenu seulem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body" idx="2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902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title"/>
          </p:nvPr>
        </p:nvSpPr>
        <p:spPr>
          <a:xfrm>
            <a:off x="3028950" y="942182"/>
            <a:ext cx="5943600" cy="56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citanie.ffjudo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fjudo.sharepoint.com/:b:/r/sites/FFJ-DTN-EncadrementTechniqueNational2-DTN-DTR-RAF/Documents%20partages/DTN%20-%20DTR%20-%20RAF/Supports%20SNR%202023/9-%20MODIFICATIONS_REGLEMENTAIRES_GRADES.pdf?csf=1&amp;web=1&amp;e=ueun4L" TargetMode="External"/><Relationship Id="rId3" Type="http://schemas.openxmlformats.org/officeDocument/2006/relationships/hyperlink" Target="https://ffjudo.sharepoint.com/:p:/r/sites/FFJ-DTN-EncadrementTechniqueNational2-DTN-DTR-RAF/Documents%20partages/DTN%20-%20DTR%20-%20RAF/Supports%20SNR%202023/5-%20COMMUNICATION.pptx?d=wf201698395364659a1848b47f24971b5&amp;csf=1&amp;web=1&amp;e=gKzcAJ" TargetMode="External"/><Relationship Id="rId7" Type="http://schemas.openxmlformats.org/officeDocument/2006/relationships/hyperlink" Target="https://ffjudo.sharepoint.com/:p:/r/sites/FFJ-DTN-EncadrementTechniqueNational2-DTN-DTR-RAF/Documents%20partages/DTN%20-%20DTR%20-%20RAF/Supports%20SNR%202023/3-%20DISPOSITIFS%20MINISTERIELS.pptx?d=w7637654e5c3f460aa883bacae5412636&amp;csf=1&amp;web=1&amp;e=UhXHq3" TargetMode="External"/><Relationship Id="rId12" Type="http://schemas.openxmlformats.org/officeDocument/2006/relationships/hyperlink" Target="https://ffjudo.sharepoint.com/:b:/r/sites/FFJ-DTN-EncadrementTechniqueNational2-DTN-DTR-RAF/Documents%20partages/DTN%20-%20DTR%20-%20RAF/Supports%20SNR%202023/10-%20Jujitsu_d%C3%A9veloppement.pdf?csf=1&amp;web=1&amp;e=8F2zg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fjudo.sharepoint.com/:p:/r/sites/FFJ-DTN-EncadrementTechniqueNational2-DTN-DTR-RAF/Documents%20partages/DTN%20-%20DTR%20-%20RAF/Supports%20SNR%202023/2%20-%20GUIDE%20INTERACTIF%20JUDO%20ECOLE.pptx?d=w8b3171f2fecc44aca45b8d603e668468&amp;csf=1&amp;web=1&amp;e=IHigWy" TargetMode="External"/><Relationship Id="rId11" Type="http://schemas.openxmlformats.org/officeDocument/2006/relationships/hyperlink" Target="https://ffjudo.sharepoint.com/:b:/r/sites/FFJ-DTN-EncadrementTechniqueNational2-DTN-DTR-RAF/Documents%20partages/DTN%20-%20DTR%20-%20RAF/Supports%20SNR%202023/8-%20ARBITRAGE.pdf?csf=1&amp;web=1&amp;e=f6PeAf" TargetMode="External"/><Relationship Id="rId5" Type="http://schemas.openxmlformats.org/officeDocument/2006/relationships/hyperlink" Target="https://ffjudo.sharepoint.com/:p:/r/sites/FFJ-DTN-EncadrementTechniqueNational2-DTN-DTR-RAF/Documents%20partages/DTN%20-%20DTR%20-%20RAF/Supports%20SNR%202023/6-%20FORMATION%20-%20EMPLOI.pptx?d=w25879ef15e0d42daa98cf15a7e78c47d&amp;csf=1&amp;web=1&amp;e=INZb2m" TargetMode="External"/><Relationship Id="rId10" Type="http://schemas.openxmlformats.org/officeDocument/2006/relationships/hyperlink" Target="https://ffjudo.sharepoint.com/:p:/r/sites/FFJ-DTN-EncadrementTechniqueNational2-DTN-DTR-RAF/Documents%20partages/DTN%20-%20DTR%20-%20RAF/Supports%20SNR%202023/7-%20PARA%20JUDO.pptx?d=w245c07a3de7a434d8eda2b907319558a&amp;csf=1&amp;web=1&amp;e=Xxv1aM" TargetMode="External"/><Relationship Id="rId4" Type="http://schemas.openxmlformats.org/officeDocument/2006/relationships/hyperlink" Target="https://ffjudo.sharepoint.com/:p:/r/sites/FFJ-DTN-EncadrementTechniqueNational2-DTN-DTR-RAF/Documents%20partages/DTN%20-%20DTR%20-%20RAF/Supports%20SNR%202023/1-KIT%20RENTREE%20-%20EXTRANET.pptx?d=w379843329f30479b96345c2987a9a074&amp;csf=1&amp;web=1&amp;e=uNMqPF" TargetMode="External"/><Relationship Id="rId9" Type="http://schemas.openxmlformats.org/officeDocument/2006/relationships/hyperlink" Target="https://ffjudo.sharepoint.com/:p:/r/sites/FFJ-DTN-EncadrementTechniqueNational2-DTN-DTR-RAF/Documents%20partages/DTN%20-%20DTR%20-%20RAF/Supports%20SNR%202023/4-%20COMMOTION%20CEREBRALE.pptx?d=wd2424b7654094da088fa4011bb3788df&amp;csf=1&amp;web=1&amp;e=RFgbn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ctrTitle"/>
          </p:nvPr>
        </p:nvSpPr>
        <p:spPr>
          <a:xfrm>
            <a:off x="0" y="4660899"/>
            <a:ext cx="9144000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4000"/>
              <a:buFont typeface="Verdana"/>
              <a:buNone/>
            </a:pPr>
            <a:r>
              <a:rPr lang="fr-FR" sz="4000"/>
              <a:t>SNR OCCITANIE</a:t>
            </a:r>
            <a:endParaRPr sz="4000"/>
          </a:p>
        </p:txBody>
      </p:sp>
      <p:sp>
        <p:nvSpPr>
          <p:cNvPr id="131" name="Google Shape;131;p1"/>
          <p:cNvSpPr txBox="1">
            <a:spLocks noGrp="1"/>
          </p:cNvSpPr>
          <p:nvPr>
            <p:ph type="subTitle" idx="1"/>
          </p:nvPr>
        </p:nvSpPr>
        <p:spPr>
          <a:xfrm>
            <a:off x="1200150" y="5747656"/>
            <a:ext cx="6858000" cy="47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fr-FR"/>
              <a:t>SAMEDI 16 SEPTEMBRE 2023 EN VISIO</a:t>
            </a:r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>
            <a:off x="1603037" y="4147302"/>
            <a:ext cx="332380" cy="14492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FFE9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241" name="Google Shape;241;p11"/>
          <p:cNvSpPr/>
          <p:nvPr/>
        </p:nvSpPr>
        <p:spPr>
          <a:xfrm>
            <a:off x="688836" y="2849553"/>
            <a:ext cx="292100" cy="3928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198782" y="2356791"/>
            <a:ext cx="4051447" cy="369291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/>
          </a:p>
        </p:txBody>
      </p:sp>
      <p:sp>
        <p:nvSpPr>
          <p:cNvPr id="243" name="Google Shape;243;p11"/>
          <p:cNvSpPr txBox="1"/>
          <p:nvPr/>
        </p:nvSpPr>
        <p:spPr>
          <a:xfrm>
            <a:off x="298312" y="3401959"/>
            <a:ext cx="917574" cy="646331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ESPOIR</a:t>
            </a:r>
            <a:endParaRPr/>
          </a:p>
        </p:txBody>
      </p:sp>
      <p:sp>
        <p:nvSpPr>
          <p:cNvPr id="244" name="Google Shape;244;p11"/>
          <p:cNvSpPr/>
          <p:nvPr/>
        </p:nvSpPr>
        <p:spPr>
          <a:xfrm>
            <a:off x="2401748" y="4147302"/>
            <a:ext cx="269674" cy="6485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834886" y="4838104"/>
            <a:ext cx="2003425" cy="369332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LIGUE 1</a:t>
            </a:r>
            <a:r>
              <a:rPr lang="fr-FR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DIV</a:t>
            </a:r>
            <a:endParaRPr/>
          </a:p>
        </p:txBody>
      </p:sp>
      <p:sp>
        <p:nvSpPr>
          <p:cNvPr id="246" name="Google Shape;246;p11"/>
          <p:cNvSpPr/>
          <p:nvPr/>
        </p:nvSpPr>
        <p:spPr>
          <a:xfrm>
            <a:off x="869811" y="4147302"/>
            <a:ext cx="290313" cy="6485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2268202" y="5703349"/>
            <a:ext cx="119558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     1 DIV</a:t>
            </a:r>
            <a:endParaRPr dirty="0"/>
          </a:p>
        </p:txBody>
      </p:sp>
      <p:sp>
        <p:nvSpPr>
          <p:cNvPr id="248" name="Google Shape;248;p11"/>
          <p:cNvSpPr/>
          <p:nvPr/>
        </p:nvSpPr>
        <p:spPr>
          <a:xfrm>
            <a:off x="2401747" y="5249707"/>
            <a:ext cx="301821" cy="34688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2968486" y="2868726"/>
            <a:ext cx="266700" cy="3642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1333360" y="3401959"/>
            <a:ext cx="1447801" cy="646331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CAD 1DIV 2DIV</a:t>
            </a: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2981186" y="5249707"/>
            <a:ext cx="254000" cy="34688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1857236" y="2849553"/>
            <a:ext cx="330200" cy="3994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395543" y="4147303"/>
            <a:ext cx="321867" cy="14492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1230869" y="5704862"/>
            <a:ext cx="966787" cy="5847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E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2 DIV</a:t>
            </a:r>
            <a:endParaRPr dirty="0"/>
          </a:p>
        </p:txBody>
      </p:sp>
      <p:sp>
        <p:nvSpPr>
          <p:cNvPr id="255" name="Google Shape;255;p11"/>
          <p:cNvSpPr txBox="1"/>
          <p:nvPr/>
        </p:nvSpPr>
        <p:spPr>
          <a:xfrm>
            <a:off x="193536" y="5698286"/>
            <a:ext cx="966787" cy="584775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ESPOIR</a:t>
            </a:r>
            <a:endParaRPr/>
          </a:p>
        </p:txBody>
      </p:sp>
      <p:sp>
        <p:nvSpPr>
          <p:cNvPr id="256" name="Google Shape;256;p11"/>
          <p:cNvSpPr txBox="1"/>
          <p:nvPr/>
        </p:nvSpPr>
        <p:spPr>
          <a:xfrm>
            <a:off x="6423615" y="243351"/>
            <a:ext cx="24672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CADET(TE)S</a:t>
            </a:r>
            <a:endParaRPr dirty="0"/>
          </a:p>
        </p:txBody>
      </p:sp>
      <p:sp>
        <p:nvSpPr>
          <p:cNvPr id="257" name="Google Shape;257;p11"/>
          <p:cNvSpPr txBox="1"/>
          <p:nvPr/>
        </p:nvSpPr>
        <p:spPr>
          <a:xfrm rot="-5400000">
            <a:off x="2243296" y="4033466"/>
            <a:ext cx="1847750" cy="5847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NATIONALE</a:t>
            </a:r>
            <a:endParaRPr dirty="0"/>
          </a:p>
        </p:txBody>
      </p:sp>
      <p:sp>
        <p:nvSpPr>
          <p:cNvPr id="258" name="Google Shape;258;p11"/>
          <p:cNvSpPr/>
          <p:nvPr/>
        </p:nvSpPr>
        <p:spPr>
          <a:xfrm>
            <a:off x="5040219" y="2849553"/>
            <a:ext cx="266700" cy="2656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4710019" y="2356791"/>
            <a:ext cx="952500" cy="369332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/>
          </a:p>
        </p:txBody>
      </p:sp>
      <p:sp>
        <p:nvSpPr>
          <p:cNvPr id="260" name="Google Shape;260;p11"/>
          <p:cNvSpPr txBox="1"/>
          <p:nvPr/>
        </p:nvSpPr>
        <p:spPr>
          <a:xfrm>
            <a:off x="4577040" y="3289827"/>
            <a:ext cx="1218458" cy="107721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TOURNOIS REGIONAUX ET NATIONAUX</a:t>
            </a: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204632" y="2942859"/>
            <a:ext cx="266700" cy="2656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6884493" y="2393539"/>
            <a:ext cx="952500" cy="369332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6751514" y="3381997"/>
            <a:ext cx="1218458" cy="830997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GRANDS PRIX REGIONAUX</a:t>
            </a: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215886" y="1285988"/>
            <a:ext cx="1687115" cy="84081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sélective</a:t>
            </a: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4250229" y="1274009"/>
            <a:ext cx="1872079" cy="852797"/>
          </a:xfrm>
          <a:prstGeom prst="ellipse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de préparation</a:t>
            </a: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6423615" y="1280897"/>
            <a:ext cx="1890048" cy="845909"/>
          </a:xfrm>
          <a:prstGeom prst="ellipse">
            <a:avLst/>
          </a:prstGeom>
          <a:solidFill>
            <a:srgbClr val="BBD6E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d’animation</a:t>
            </a:r>
            <a:endParaRPr/>
          </a:p>
        </p:txBody>
      </p:sp>
      <p:sp>
        <p:nvSpPr>
          <p:cNvPr id="30" name="Google Shape;202;p9">
            <a:extLst>
              <a:ext uri="{FF2B5EF4-FFF2-40B4-BE49-F238E27FC236}">
                <a16:creationId xmlns:a16="http://schemas.microsoft.com/office/drawing/2014/main" id="{46AF05B6-2A00-224F-B4AD-83962228DBEF}"/>
              </a:ext>
            </a:extLst>
          </p:cNvPr>
          <p:cNvSpPr txBox="1"/>
          <p:nvPr/>
        </p:nvSpPr>
        <p:spPr>
          <a:xfrm>
            <a:off x="4577040" y="4480519"/>
            <a:ext cx="1218458" cy="8309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TARBES</a:t>
            </a:r>
          </a:p>
          <a:p>
            <a:pPr algn="ctr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NIMES </a:t>
            </a:r>
            <a:r>
              <a:rPr lang="fr-F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REALMONT</a:t>
            </a:r>
          </a:p>
        </p:txBody>
      </p:sp>
      <p:sp>
        <p:nvSpPr>
          <p:cNvPr id="31" name="Google Shape;202;p9">
            <a:extLst>
              <a:ext uri="{FF2B5EF4-FFF2-40B4-BE49-F238E27FC236}">
                <a16:creationId xmlns:a16="http://schemas.microsoft.com/office/drawing/2014/main" id="{E6BC1D53-569D-8841-B44F-C816B6747170}"/>
              </a:ext>
            </a:extLst>
          </p:cNvPr>
          <p:cNvSpPr txBox="1"/>
          <p:nvPr/>
        </p:nvSpPr>
        <p:spPr>
          <a:xfrm>
            <a:off x="6633644" y="4407570"/>
            <a:ext cx="1408676" cy="8309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AUCH</a:t>
            </a:r>
          </a:p>
          <a:p>
            <a:pPr algn="ctr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TOULOUSE CAHORS </a:t>
            </a:r>
          </a:p>
        </p:txBody>
      </p:sp>
      <p:sp>
        <p:nvSpPr>
          <p:cNvPr id="2" name="Google Shape;245;p67">
            <a:extLst>
              <a:ext uri="{FF2B5EF4-FFF2-40B4-BE49-F238E27FC236}">
                <a16:creationId xmlns:a16="http://schemas.microsoft.com/office/drawing/2014/main" id="{F3EE9CAB-72DB-B122-DBF2-D93E27E587D6}"/>
              </a:ext>
            </a:extLst>
          </p:cNvPr>
          <p:cNvSpPr/>
          <p:nvPr/>
        </p:nvSpPr>
        <p:spPr>
          <a:xfrm>
            <a:off x="2680863" y="1670404"/>
            <a:ext cx="1181079" cy="771334"/>
          </a:xfrm>
          <a:prstGeom prst="flowChartPreparation">
            <a:avLst/>
          </a:prstGeom>
          <a:solidFill>
            <a:srgbClr val="FFFF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Poules et/ou Tableaux Double Repêchage</a:t>
            </a:r>
            <a:endParaRPr/>
          </a:p>
        </p:txBody>
      </p:sp>
      <p:sp>
        <p:nvSpPr>
          <p:cNvPr id="3" name="Google Shape;245;p67">
            <a:extLst>
              <a:ext uri="{FF2B5EF4-FFF2-40B4-BE49-F238E27FC236}">
                <a16:creationId xmlns:a16="http://schemas.microsoft.com/office/drawing/2014/main" id="{25EF9CFA-6873-6AAD-D7BA-C5696D705098}"/>
              </a:ext>
            </a:extLst>
          </p:cNvPr>
          <p:cNvSpPr/>
          <p:nvPr/>
        </p:nvSpPr>
        <p:spPr>
          <a:xfrm>
            <a:off x="5570435" y="1838427"/>
            <a:ext cx="1181079" cy="771334"/>
          </a:xfrm>
          <a:prstGeom prst="flowChartPreparation">
            <a:avLst/>
          </a:prstGeom>
          <a:solidFill>
            <a:srgbClr val="FFFF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Poules et/ou Tableaux Double Repêchage</a:t>
            </a:r>
            <a:endParaRPr/>
          </a:p>
        </p:txBody>
      </p:sp>
      <p:sp>
        <p:nvSpPr>
          <p:cNvPr id="4" name="Google Shape;247;p67">
            <a:extLst>
              <a:ext uri="{FF2B5EF4-FFF2-40B4-BE49-F238E27FC236}">
                <a16:creationId xmlns:a16="http://schemas.microsoft.com/office/drawing/2014/main" id="{62BD89CE-B553-11AC-8FFB-ADD80F6558A9}"/>
              </a:ext>
            </a:extLst>
          </p:cNvPr>
          <p:cNvSpPr/>
          <p:nvPr/>
        </p:nvSpPr>
        <p:spPr>
          <a:xfrm>
            <a:off x="7928114" y="1741139"/>
            <a:ext cx="1181079" cy="771334"/>
          </a:xfrm>
          <a:prstGeom prst="flowChartPreparation">
            <a:avLst/>
          </a:prstGeom>
          <a:solidFill>
            <a:srgbClr val="FFFF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Poules de 4 + Tableau direct</a:t>
            </a:r>
            <a:endParaRPr/>
          </a:p>
        </p:txBody>
      </p:sp>
      <p:sp>
        <p:nvSpPr>
          <p:cNvPr id="5" name="Google Shape;244;p11">
            <a:extLst>
              <a:ext uri="{FF2B5EF4-FFF2-40B4-BE49-F238E27FC236}">
                <a16:creationId xmlns:a16="http://schemas.microsoft.com/office/drawing/2014/main" id="{D2A674A3-7906-F813-C842-149F71C9DBE6}"/>
              </a:ext>
            </a:extLst>
          </p:cNvPr>
          <p:cNvSpPr/>
          <p:nvPr/>
        </p:nvSpPr>
        <p:spPr>
          <a:xfrm>
            <a:off x="3720547" y="2884262"/>
            <a:ext cx="271922" cy="157747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5;p11">
            <a:extLst>
              <a:ext uri="{FF2B5EF4-FFF2-40B4-BE49-F238E27FC236}">
                <a16:creationId xmlns:a16="http://schemas.microsoft.com/office/drawing/2014/main" id="{72F8BC68-C64F-0FB5-E67A-5040C339ABDA}"/>
              </a:ext>
            </a:extLst>
          </p:cNvPr>
          <p:cNvSpPr txBox="1"/>
          <p:nvPr/>
        </p:nvSpPr>
        <p:spPr>
          <a:xfrm>
            <a:off x="3543181" y="4511084"/>
            <a:ext cx="707048" cy="738623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LIGUE Eq. 1</a:t>
            </a:r>
            <a:r>
              <a:rPr lang="fr-FR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fr-F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DIV</a:t>
            </a:r>
            <a:endParaRPr dirty="0"/>
          </a:p>
        </p:txBody>
      </p:sp>
      <p:sp>
        <p:nvSpPr>
          <p:cNvPr id="7" name="Google Shape;247;p11">
            <a:extLst>
              <a:ext uri="{FF2B5EF4-FFF2-40B4-BE49-F238E27FC236}">
                <a16:creationId xmlns:a16="http://schemas.microsoft.com/office/drawing/2014/main" id="{C4734EBC-CC1C-4867-53D0-4732354DA564}"/>
              </a:ext>
            </a:extLst>
          </p:cNvPr>
          <p:cNvSpPr txBox="1"/>
          <p:nvPr/>
        </p:nvSpPr>
        <p:spPr>
          <a:xfrm>
            <a:off x="3557184" y="5704862"/>
            <a:ext cx="693045" cy="6462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     Eq. 1 DIV</a:t>
            </a:r>
            <a:endParaRPr sz="1200" dirty="0"/>
          </a:p>
        </p:txBody>
      </p:sp>
      <p:sp>
        <p:nvSpPr>
          <p:cNvPr id="8" name="Google Shape;248;p11">
            <a:extLst>
              <a:ext uri="{FF2B5EF4-FFF2-40B4-BE49-F238E27FC236}">
                <a16:creationId xmlns:a16="http://schemas.microsoft.com/office/drawing/2014/main" id="{849E3073-4B14-98C6-5519-10AF7AF47B93}"/>
              </a:ext>
            </a:extLst>
          </p:cNvPr>
          <p:cNvSpPr/>
          <p:nvPr/>
        </p:nvSpPr>
        <p:spPr>
          <a:xfrm>
            <a:off x="3720547" y="5299051"/>
            <a:ext cx="301821" cy="34688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51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</a:pPr>
            <a:endParaRPr/>
          </a:p>
        </p:txBody>
      </p:sp>
      <p:sp>
        <p:nvSpPr>
          <p:cNvPr id="210" name="Google Shape;210;p6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1" name="Google Shape;211;p66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pic>
        <p:nvPicPr>
          <p:cNvPr id="212" name="Google Shape;212;p66" descr="Une image contenant texte, capture d’écran, Police, diagram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8" y="0"/>
            <a:ext cx="913508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7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sp>
        <p:nvSpPr>
          <p:cNvPr id="218" name="Google Shape;218;p67"/>
          <p:cNvSpPr/>
          <p:nvPr/>
        </p:nvSpPr>
        <p:spPr>
          <a:xfrm>
            <a:off x="400120" y="2998042"/>
            <a:ext cx="226295" cy="26076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7"/>
          <p:cNvSpPr txBox="1"/>
          <p:nvPr/>
        </p:nvSpPr>
        <p:spPr>
          <a:xfrm>
            <a:off x="130629" y="2530178"/>
            <a:ext cx="4185142" cy="368000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7"/>
          <p:cNvSpPr txBox="1"/>
          <p:nvPr/>
        </p:nvSpPr>
        <p:spPr>
          <a:xfrm>
            <a:off x="158972" y="3372997"/>
            <a:ext cx="708593" cy="64629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DIV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7"/>
          <p:cNvSpPr/>
          <p:nvPr/>
        </p:nvSpPr>
        <p:spPr>
          <a:xfrm>
            <a:off x="1551552" y="2976618"/>
            <a:ext cx="369887" cy="152919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7"/>
          <p:cNvSpPr txBox="1"/>
          <p:nvPr/>
        </p:nvSpPr>
        <p:spPr>
          <a:xfrm>
            <a:off x="1013631" y="4572775"/>
            <a:ext cx="1408676" cy="830956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LIGUE SENIORS                 1 et 2 DIV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7"/>
          <p:cNvSpPr txBox="1"/>
          <p:nvPr/>
        </p:nvSpPr>
        <p:spPr>
          <a:xfrm>
            <a:off x="1998207" y="5961622"/>
            <a:ext cx="987115" cy="584775"/>
          </a:xfrm>
          <a:prstGeom prst="rect">
            <a:avLst/>
          </a:prstGeom>
          <a:solidFill>
            <a:srgbClr val="FFBD66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7"/>
          <p:cNvSpPr txBox="1"/>
          <p:nvPr/>
        </p:nvSpPr>
        <p:spPr>
          <a:xfrm rot="-5400000">
            <a:off x="1507572" y="4048340"/>
            <a:ext cx="2372268" cy="338514"/>
          </a:xfrm>
          <a:prstGeom prst="rect">
            <a:avLst/>
          </a:prstGeom>
          <a:solidFill>
            <a:srgbClr val="FFBD66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NATIONALE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7"/>
          <p:cNvSpPr/>
          <p:nvPr/>
        </p:nvSpPr>
        <p:spPr>
          <a:xfrm>
            <a:off x="1300092" y="5470374"/>
            <a:ext cx="317500" cy="36847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7"/>
          <p:cNvSpPr/>
          <p:nvPr/>
        </p:nvSpPr>
        <p:spPr>
          <a:xfrm>
            <a:off x="1974392" y="5487082"/>
            <a:ext cx="317500" cy="36847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7"/>
          <p:cNvSpPr/>
          <p:nvPr/>
        </p:nvSpPr>
        <p:spPr>
          <a:xfrm>
            <a:off x="366866" y="4224476"/>
            <a:ext cx="292804" cy="36059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7"/>
          <p:cNvSpPr txBox="1"/>
          <p:nvPr/>
        </p:nvSpPr>
        <p:spPr>
          <a:xfrm>
            <a:off x="1022466" y="5967014"/>
            <a:ext cx="873616" cy="5847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E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2 DIV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7"/>
          <p:cNvSpPr txBox="1"/>
          <p:nvPr/>
        </p:nvSpPr>
        <p:spPr>
          <a:xfrm>
            <a:off x="64644" y="5967014"/>
            <a:ext cx="855696" cy="584735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3 DIV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7"/>
          <p:cNvSpPr txBox="1"/>
          <p:nvPr/>
        </p:nvSpPr>
        <p:spPr>
          <a:xfrm>
            <a:off x="166770" y="4674075"/>
            <a:ext cx="778562" cy="64629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DIV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7"/>
          <p:cNvSpPr/>
          <p:nvPr/>
        </p:nvSpPr>
        <p:spPr>
          <a:xfrm>
            <a:off x="437588" y="5494966"/>
            <a:ext cx="292804" cy="36059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7"/>
          <p:cNvSpPr/>
          <p:nvPr/>
        </p:nvSpPr>
        <p:spPr>
          <a:xfrm>
            <a:off x="2504793" y="5473025"/>
            <a:ext cx="377825" cy="36847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BD66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7"/>
          <p:cNvSpPr txBox="1"/>
          <p:nvPr/>
        </p:nvSpPr>
        <p:spPr>
          <a:xfrm>
            <a:off x="6931312" y="213983"/>
            <a:ext cx="1656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SENIORS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7"/>
          <p:cNvSpPr/>
          <p:nvPr/>
        </p:nvSpPr>
        <p:spPr>
          <a:xfrm>
            <a:off x="5489438" y="3456831"/>
            <a:ext cx="266700" cy="2656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7"/>
          <p:cNvSpPr txBox="1"/>
          <p:nvPr/>
        </p:nvSpPr>
        <p:spPr>
          <a:xfrm>
            <a:off x="5159238" y="2964069"/>
            <a:ext cx="952500" cy="369332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7"/>
          <p:cNvSpPr txBox="1"/>
          <p:nvPr/>
        </p:nvSpPr>
        <p:spPr>
          <a:xfrm>
            <a:off x="5026259" y="3897105"/>
            <a:ext cx="1218458" cy="107721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TOURNOIS REGIONAUX ET NATIONAUX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7"/>
          <p:cNvSpPr/>
          <p:nvPr/>
        </p:nvSpPr>
        <p:spPr>
          <a:xfrm>
            <a:off x="7653851" y="3550137"/>
            <a:ext cx="266700" cy="2656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7"/>
          <p:cNvSpPr txBox="1"/>
          <p:nvPr/>
        </p:nvSpPr>
        <p:spPr>
          <a:xfrm>
            <a:off x="7333712" y="3000817"/>
            <a:ext cx="952500" cy="369332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7"/>
          <p:cNvSpPr txBox="1"/>
          <p:nvPr/>
        </p:nvSpPr>
        <p:spPr>
          <a:xfrm>
            <a:off x="7200733" y="3989275"/>
            <a:ext cx="1218458" cy="830997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GRANDS PRIX REGIONAUX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7"/>
          <p:cNvSpPr/>
          <p:nvPr/>
        </p:nvSpPr>
        <p:spPr>
          <a:xfrm>
            <a:off x="4699450" y="1393820"/>
            <a:ext cx="1872079" cy="852797"/>
          </a:xfrm>
          <a:prstGeom prst="ellipse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de préparation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7"/>
          <p:cNvSpPr/>
          <p:nvPr/>
        </p:nvSpPr>
        <p:spPr>
          <a:xfrm>
            <a:off x="6864938" y="1400708"/>
            <a:ext cx="1890048" cy="845909"/>
          </a:xfrm>
          <a:prstGeom prst="ellipse">
            <a:avLst/>
          </a:prstGeom>
          <a:solidFill>
            <a:srgbClr val="BBD6E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d’animation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7"/>
          <p:cNvSpPr/>
          <p:nvPr/>
        </p:nvSpPr>
        <p:spPr>
          <a:xfrm>
            <a:off x="1571976" y="1370342"/>
            <a:ext cx="1687115" cy="84081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sélective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7"/>
          <p:cNvSpPr txBox="1"/>
          <p:nvPr/>
        </p:nvSpPr>
        <p:spPr>
          <a:xfrm>
            <a:off x="5026259" y="5090528"/>
            <a:ext cx="1218458" cy="584735"/>
          </a:xfrm>
          <a:prstGeom prst="rect">
            <a:avLst/>
          </a:prstGeom>
          <a:solidFill>
            <a:srgbClr val="FFBD66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TARBES NIMES</a:t>
            </a:r>
            <a:endParaRPr/>
          </a:p>
        </p:txBody>
      </p:sp>
      <p:sp>
        <p:nvSpPr>
          <p:cNvPr id="244" name="Google Shape;244;p67"/>
          <p:cNvSpPr txBox="1"/>
          <p:nvPr/>
        </p:nvSpPr>
        <p:spPr>
          <a:xfrm>
            <a:off x="7079050" y="5044382"/>
            <a:ext cx="1408676" cy="830956"/>
          </a:xfrm>
          <a:prstGeom prst="rect">
            <a:avLst/>
          </a:prstGeom>
          <a:solidFill>
            <a:srgbClr val="FFBD66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TOULOUSE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CAHORS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7"/>
          <p:cNvSpPr/>
          <p:nvPr/>
        </p:nvSpPr>
        <p:spPr>
          <a:xfrm>
            <a:off x="3010847" y="1684270"/>
            <a:ext cx="1181079" cy="771334"/>
          </a:xfrm>
          <a:prstGeom prst="flowChartPreparation">
            <a:avLst/>
          </a:prstGeom>
          <a:solidFill>
            <a:srgbClr val="FFFF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Poules et/ou Tableaux Double Repêchage</a:t>
            </a:r>
            <a:endParaRPr/>
          </a:p>
        </p:txBody>
      </p:sp>
      <p:sp>
        <p:nvSpPr>
          <p:cNvPr id="246" name="Google Shape;246;p67"/>
          <p:cNvSpPr/>
          <p:nvPr/>
        </p:nvSpPr>
        <p:spPr>
          <a:xfrm>
            <a:off x="5537154" y="2105432"/>
            <a:ext cx="1181079" cy="771334"/>
          </a:xfrm>
          <a:prstGeom prst="flowChartPreparation">
            <a:avLst/>
          </a:prstGeom>
          <a:solidFill>
            <a:srgbClr val="FFFF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Poules et/ou Tableaux Double Repêchage</a:t>
            </a:r>
            <a:endParaRPr/>
          </a:p>
        </p:txBody>
      </p:sp>
      <p:sp>
        <p:nvSpPr>
          <p:cNvPr id="247" name="Google Shape;247;p67"/>
          <p:cNvSpPr/>
          <p:nvPr/>
        </p:nvSpPr>
        <p:spPr>
          <a:xfrm>
            <a:off x="7916757" y="2049495"/>
            <a:ext cx="1181079" cy="771334"/>
          </a:xfrm>
          <a:prstGeom prst="flowChartPreparation">
            <a:avLst/>
          </a:prstGeom>
          <a:solidFill>
            <a:srgbClr val="FFFF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Poules de 4 + Tableau direct</a:t>
            </a:r>
            <a:endParaRPr/>
          </a:p>
        </p:txBody>
      </p:sp>
      <p:sp>
        <p:nvSpPr>
          <p:cNvPr id="248" name="Google Shape;248;p67"/>
          <p:cNvSpPr txBox="1"/>
          <p:nvPr/>
        </p:nvSpPr>
        <p:spPr>
          <a:xfrm>
            <a:off x="2985323" y="4581742"/>
            <a:ext cx="1408676" cy="830956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LIGUE SENIORS                 Eq 1 et 2 DIV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7"/>
          <p:cNvSpPr/>
          <p:nvPr/>
        </p:nvSpPr>
        <p:spPr>
          <a:xfrm>
            <a:off x="4000641" y="5487081"/>
            <a:ext cx="317500" cy="4745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7"/>
          <p:cNvSpPr txBox="1"/>
          <p:nvPr/>
        </p:nvSpPr>
        <p:spPr>
          <a:xfrm>
            <a:off x="3957191" y="5995283"/>
            <a:ext cx="873616" cy="523180"/>
          </a:xfrm>
          <a:prstGeom prst="rect">
            <a:avLst/>
          </a:prstGeom>
          <a:solidFill>
            <a:srgbClr val="FFBD66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    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 1 DIV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7"/>
          <p:cNvSpPr/>
          <p:nvPr/>
        </p:nvSpPr>
        <p:spPr>
          <a:xfrm>
            <a:off x="3464167" y="3021528"/>
            <a:ext cx="369887" cy="152919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7"/>
          <p:cNvSpPr txBox="1"/>
          <p:nvPr/>
        </p:nvSpPr>
        <p:spPr>
          <a:xfrm>
            <a:off x="3027359" y="5679204"/>
            <a:ext cx="873616" cy="46162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E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 2 DIV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7"/>
          <p:cNvSpPr/>
          <p:nvPr/>
        </p:nvSpPr>
        <p:spPr>
          <a:xfrm rot="5400000">
            <a:off x="3446961" y="6151821"/>
            <a:ext cx="362393" cy="411793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7"/>
          <p:cNvSpPr/>
          <p:nvPr/>
        </p:nvSpPr>
        <p:spPr>
          <a:xfrm>
            <a:off x="3274335" y="5449415"/>
            <a:ext cx="377825" cy="19409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</a:pPr>
            <a:endParaRPr/>
          </a:p>
        </p:txBody>
      </p:sp>
      <p:sp>
        <p:nvSpPr>
          <p:cNvPr id="261" name="Google Shape;261;p68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62" name="Google Shape;262;p68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pic>
        <p:nvPicPr>
          <p:cNvPr id="263" name="Google Shape;263;p68" descr="Une image contenant texte, capture d’écran, Police, logo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377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</a:pPr>
            <a:endParaRPr/>
          </a:p>
        </p:txBody>
      </p:sp>
      <p:sp>
        <p:nvSpPr>
          <p:cNvPr id="269" name="Google Shape;269;p69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70" name="Google Shape;270;p69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pic>
        <p:nvPicPr>
          <p:cNvPr id="271" name="Google Shape;271;p69" descr="Une image contenant texte, capture d’écran, Police, logo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</a:pPr>
            <a:endParaRPr/>
          </a:p>
        </p:txBody>
      </p:sp>
      <p:sp>
        <p:nvSpPr>
          <p:cNvPr id="277" name="Google Shape;277;p7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78" name="Google Shape;278;p70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pic>
        <p:nvPicPr>
          <p:cNvPr id="279" name="Google Shape;279;p70" descr="Une image contenant texte, capture d’écran, Police, logo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1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285" name="Google Shape;285;p71"/>
          <p:cNvSpPr txBox="1"/>
          <p:nvPr/>
        </p:nvSpPr>
        <p:spPr>
          <a:xfrm>
            <a:off x="6931312" y="213983"/>
            <a:ext cx="1656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SENIORS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1"/>
          <p:cNvSpPr/>
          <p:nvPr/>
        </p:nvSpPr>
        <p:spPr>
          <a:xfrm>
            <a:off x="6823768" y="100443"/>
            <a:ext cx="1872079" cy="852797"/>
          </a:xfrm>
          <a:prstGeom prst="ellipse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de préparation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1"/>
          <p:cNvSpPr txBox="1"/>
          <p:nvPr/>
        </p:nvSpPr>
        <p:spPr>
          <a:xfrm>
            <a:off x="1610592" y="1172266"/>
            <a:ext cx="365997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 Excellence 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Cadets de Nîmes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Seniors de Nîmes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 A :</a:t>
            </a: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Cadets de Tarbes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Juniors de Moissac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 A Minimes 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Minimes de Moissac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Minimes de Toulouse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Minimes de Saint Cyprien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Label régional Occitanie 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Seniors de Tarbes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Benjamins de Narbonne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Benjamins de Réalmont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 Cadets de Réalmont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2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pic>
        <p:nvPicPr>
          <p:cNvPr id="293" name="Google Shape;29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9197"/>
            <a:ext cx="9144000" cy="490715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72"/>
          <p:cNvSpPr txBox="1"/>
          <p:nvPr/>
        </p:nvSpPr>
        <p:spPr>
          <a:xfrm>
            <a:off x="3669903" y="205821"/>
            <a:ext cx="51064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DETECTION ET 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3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300" name="Google Shape;300;p73"/>
          <p:cNvSpPr txBox="1"/>
          <p:nvPr/>
        </p:nvSpPr>
        <p:spPr>
          <a:xfrm>
            <a:off x="2141952" y="230874"/>
            <a:ext cx="6751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STAGE SPORTIFS / RETRO PLANNING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71717"/>
            <a:ext cx="9144000" cy="386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26523"/>
            <a:ext cx="9144000" cy="124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4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  <p:sp>
        <p:nvSpPr>
          <p:cNvPr id="308" name="Google Shape;308;p74"/>
          <p:cNvSpPr txBox="1"/>
          <p:nvPr/>
        </p:nvSpPr>
        <p:spPr>
          <a:xfrm>
            <a:off x="112570" y="3407770"/>
            <a:ext cx="1592202" cy="669533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 Elite N-1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74"/>
          <p:cNvSpPr/>
          <p:nvPr/>
        </p:nvSpPr>
        <p:spPr>
          <a:xfrm>
            <a:off x="2174472" y="3185483"/>
            <a:ext cx="322263" cy="34309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4"/>
          <p:cNvSpPr txBox="1"/>
          <p:nvPr/>
        </p:nvSpPr>
        <p:spPr>
          <a:xfrm>
            <a:off x="5179999" y="213983"/>
            <a:ext cx="34083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GROUPE ELITE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4"/>
          <p:cNvSpPr/>
          <p:nvPr/>
        </p:nvSpPr>
        <p:spPr>
          <a:xfrm>
            <a:off x="2174472" y="2146651"/>
            <a:ext cx="2886215" cy="2396792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GOUPE ELITE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EFFECTIF MAXI 25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M+F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4"/>
          <p:cNvSpPr/>
          <p:nvPr/>
        </p:nvSpPr>
        <p:spPr>
          <a:xfrm rot="-5400000">
            <a:off x="1729686" y="3574419"/>
            <a:ext cx="412910" cy="2716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4"/>
          <p:cNvSpPr txBox="1"/>
          <p:nvPr/>
        </p:nvSpPr>
        <p:spPr>
          <a:xfrm>
            <a:off x="236434" y="1571580"/>
            <a:ext cx="1952406" cy="1004112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Stage National Bourges été 2023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4"/>
          <p:cNvSpPr/>
          <p:nvPr/>
        </p:nvSpPr>
        <p:spPr>
          <a:xfrm rot="-3771087">
            <a:off x="2305949" y="2159646"/>
            <a:ext cx="412910" cy="2716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4"/>
          <p:cNvSpPr txBox="1"/>
          <p:nvPr/>
        </p:nvSpPr>
        <p:spPr>
          <a:xfrm>
            <a:off x="626150" y="4972682"/>
            <a:ext cx="1548322" cy="602208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1er Coupe Occitanie 24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4"/>
          <p:cNvSpPr/>
          <p:nvPr/>
        </p:nvSpPr>
        <p:spPr>
          <a:xfrm rot="-8032203">
            <a:off x="2229459" y="4591666"/>
            <a:ext cx="412910" cy="2716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4"/>
          <p:cNvSpPr txBox="1"/>
          <p:nvPr/>
        </p:nvSpPr>
        <p:spPr>
          <a:xfrm>
            <a:off x="5508317" y="1141895"/>
            <a:ext cx="2751668" cy="2064415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DETECTION *: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zone Toussaint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Tournoi Moissac 23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Tournoi Toulouse 23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Coupe Zone Minimes 24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Coupe Occitanie 2024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4"/>
          <p:cNvSpPr/>
          <p:nvPr/>
        </p:nvSpPr>
        <p:spPr>
          <a:xfrm rot="3598608">
            <a:off x="4959403" y="2409454"/>
            <a:ext cx="412910" cy="38271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4"/>
          <p:cNvSpPr txBox="1"/>
          <p:nvPr/>
        </p:nvSpPr>
        <p:spPr>
          <a:xfrm>
            <a:off x="5181114" y="3407770"/>
            <a:ext cx="3407190" cy="1802646"/>
          </a:xfrm>
          <a:prstGeom prst="rect">
            <a:avLst/>
          </a:prstGeom>
          <a:solidFill>
            <a:srgbClr val="BBD6E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 **: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Tournoi + Stage Toulouse? (GE N-1)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Tournoi + Stage St Cyprien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Tournoi Extérieur à définir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National été 2024</a:t>
            </a:r>
            <a:endParaRPr/>
          </a:p>
        </p:txBody>
      </p:sp>
      <p:sp>
        <p:nvSpPr>
          <p:cNvPr id="320" name="Google Shape;320;p74"/>
          <p:cNvSpPr txBox="1"/>
          <p:nvPr/>
        </p:nvSpPr>
        <p:spPr>
          <a:xfrm>
            <a:off x="148205" y="6105006"/>
            <a:ext cx="30203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*Pas de prise en charge par la ligue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**Prise en charge par la ligue</a:t>
            </a:r>
            <a:endParaRPr/>
          </a:p>
        </p:txBody>
      </p:sp>
      <p:sp>
        <p:nvSpPr>
          <p:cNvPr id="321" name="Google Shape;321;p74"/>
          <p:cNvSpPr txBox="1"/>
          <p:nvPr/>
        </p:nvSpPr>
        <p:spPr>
          <a:xfrm>
            <a:off x="5181114" y="5273786"/>
            <a:ext cx="3407190" cy="1082565"/>
          </a:xfrm>
          <a:prstGeom prst="rect">
            <a:avLst/>
          </a:prstGeom>
          <a:solidFill>
            <a:srgbClr val="BBD6E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 GE Investissement/participation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4"/>
          <p:cNvSpPr/>
          <p:nvPr/>
        </p:nvSpPr>
        <p:spPr>
          <a:xfrm>
            <a:off x="3270325" y="5273786"/>
            <a:ext cx="1790362" cy="978430"/>
          </a:xfrm>
          <a:prstGeom prst="ellipse">
            <a:avLst/>
          </a:prstGeom>
          <a:solidFill>
            <a:srgbClr val="C4E0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POLES ESPOIRS OCCITANIE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4"/>
          <p:cNvSpPr/>
          <p:nvPr/>
        </p:nvSpPr>
        <p:spPr>
          <a:xfrm rot="-800194">
            <a:off x="3800918" y="4769824"/>
            <a:ext cx="412910" cy="39217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4E0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8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138" name="Google Shape;138;p58"/>
          <p:cNvSpPr txBox="1">
            <a:spLocks noGrp="1"/>
          </p:cNvSpPr>
          <p:nvPr>
            <p:ph type="body" idx="1"/>
          </p:nvPr>
        </p:nvSpPr>
        <p:spPr>
          <a:xfrm>
            <a:off x="869158" y="2716859"/>
            <a:ext cx="7645400" cy="32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400"/>
              <a:buNone/>
            </a:pPr>
            <a:r>
              <a:rPr lang="fr-FR" sz="3200"/>
              <a:t>Ouverture Frank OPITZ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400"/>
              <a:buNone/>
            </a:pPr>
            <a:r>
              <a:rPr lang="fr-FR" sz="3200"/>
              <a:t>Président ligue Occitanie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sp>
        <p:nvSpPr>
          <p:cNvPr id="329" name="Google Shape;329;p22"/>
          <p:cNvSpPr txBox="1">
            <a:spLocks noGrp="1"/>
          </p:cNvSpPr>
          <p:nvPr>
            <p:ph type="body" idx="1"/>
          </p:nvPr>
        </p:nvSpPr>
        <p:spPr>
          <a:xfrm>
            <a:off x="1352550" y="3319466"/>
            <a:ext cx="6438900" cy="32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CALENDRIERS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5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sp>
        <p:nvSpPr>
          <p:cNvPr id="335" name="Google Shape;335;p75"/>
          <p:cNvSpPr txBox="1"/>
          <p:nvPr/>
        </p:nvSpPr>
        <p:spPr>
          <a:xfrm>
            <a:off x="2560320" y="201626"/>
            <a:ext cx="64122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CALENDRIER OCCITANIE 2023-2024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5"/>
          <p:cNvSpPr txBox="1"/>
          <p:nvPr/>
        </p:nvSpPr>
        <p:spPr>
          <a:xfrm>
            <a:off x="715125" y="1611950"/>
            <a:ext cx="747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rPr>
              <a:t>Comment retrouver les calendriers de la Ligue sur le nouveau site ?</a:t>
            </a:r>
            <a:endParaRPr sz="1400" b="1" i="0" u="none" strike="noStrike" cap="none">
              <a:solidFill>
                <a:srgbClr val="C9020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7" name="Google Shape;33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631" y="2423762"/>
            <a:ext cx="7556500" cy="39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75"/>
          <p:cNvSpPr txBox="1"/>
          <p:nvPr/>
        </p:nvSpPr>
        <p:spPr>
          <a:xfrm>
            <a:off x="374400" y="2012150"/>
            <a:ext cx="24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rPr>
              <a:t>1ère Option</a:t>
            </a: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089d88587_1_6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  <p:sp>
        <p:nvSpPr>
          <p:cNvPr id="344" name="Google Shape;344;gf089d88587_1_6"/>
          <p:cNvSpPr txBox="1"/>
          <p:nvPr/>
        </p:nvSpPr>
        <p:spPr>
          <a:xfrm>
            <a:off x="2527069" y="201626"/>
            <a:ext cx="644545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CALENDRIER OCCITANIE 2023-2024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f089d88587_1_6"/>
          <p:cNvSpPr txBox="1"/>
          <p:nvPr/>
        </p:nvSpPr>
        <p:spPr>
          <a:xfrm>
            <a:off x="323350" y="1544475"/>
            <a:ext cx="24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rPr>
              <a:t>2ème Option</a:t>
            </a: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f089d88587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699" y="1981598"/>
            <a:ext cx="7266201" cy="412080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f089d88587_1_6"/>
          <p:cNvSpPr txBox="1"/>
          <p:nvPr/>
        </p:nvSpPr>
        <p:spPr>
          <a:xfrm>
            <a:off x="726450" y="5848450"/>
            <a:ext cx="753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FR" sz="2100" b="1" i="0" u="none" strike="noStrike" cap="none">
                <a:solidFill>
                  <a:srgbClr val="5080B7"/>
                </a:solidFill>
                <a:latin typeface="Verdana"/>
                <a:ea typeface="Verdana"/>
                <a:cs typeface="Verdana"/>
                <a:sym typeface="Verdana"/>
              </a:rPr>
              <a:t>Lien vers le site : </a:t>
            </a:r>
            <a:r>
              <a:rPr lang="fr-FR" sz="2100" b="1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https://occitanie.ffjudo.com/</a:t>
            </a:r>
            <a:r>
              <a:rPr lang="fr-FR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  <p:sp>
        <p:nvSpPr>
          <p:cNvPr id="353" name="Google Shape;353;p26"/>
          <p:cNvSpPr txBox="1">
            <a:spLocks noGrp="1"/>
          </p:cNvSpPr>
          <p:nvPr>
            <p:ph type="body" idx="1"/>
          </p:nvPr>
        </p:nvSpPr>
        <p:spPr>
          <a:xfrm>
            <a:off x="1352550" y="3319466"/>
            <a:ext cx="6438900" cy="32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 b="1"/>
              <a:t>CORG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6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  <p:sp>
        <p:nvSpPr>
          <p:cNvPr id="359" name="Google Shape;359;p76"/>
          <p:cNvSpPr txBox="1">
            <a:spLocks noGrp="1"/>
          </p:cNvSpPr>
          <p:nvPr>
            <p:ph type="body" idx="1"/>
          </p:nvPr>
        </p:nvSpPr>
        <p:spPr>
          <a:xfrm>
            <a:off x="237754" y="1554164"/>
            <a:ext cx="8734796" cy="498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HOMOLOGATION DES GRADES EN OCCITANIE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Aux bureaux administratifs de la ligue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Toulouse : auprès de Stéphane Bodson secrétaire de CORG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Montpellier : auprès Mario Autié secrétaire de CORG adjoint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Lors des compétitions de grades 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Toulouse : auprès de Stéphane Bodson secrétaire de CORG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Narbonne : auprès Mario Autié secrétaire de CORG adjoint</a:t>
            </a:r>
            <a:endParaRPr/>
          </a:p>
        </p:txBody>
      </p:sp>
      <p:sp>
        <p:nvSpPr>
          <p:cNvPr id="360" name="Google Shape;360;p76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7"/>
              </a:buClr>
              <a:buSzPts val="2800"/>
              <a:buNone/>
            </a:pPr>
            <a:r>
              <a:rPr lang="fr-FR" b="1"/>
              <a:t>ORGANISATION GRADES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  <p:sp>
        <p:nvSpPr>
          <p:cNvPr id="366" name="Google Shape;366;p27"/>
          <p:cNvSpPr txBox="1">
            <a:spLocks noGrp="1"/>
          </p:cNvSpPr>
          <p:nvPr>
            <p:ph type="body" idx="1"/>
          </p:nvPr>
        </p:nvSpPr>
        <p:spPr>
          <a:xfrm>
            <a:off x="237754" y="1530350"/>
            <a:ext cx="8734796" cy="498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Trois weekend de grades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Samedi:</a:t>
            </a:r>
            <a:endParaRPr sz="280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0B7"/>
              </a:buClr>
              <a:buSzPts val="2800"/>
              <a:buChar char="•"/>
            </a:pPr>
            <a:r>
              <a:rPr lang="fr-FR" sz="2800"/>
              <a:t>UV1 et UV2 (1D à 4D) dans 4 zones</a:t>
            </a:r>
            <a:endParaRPr sz="280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0B7"/>
              </a:buClr>
              <a:buSzPts val="2800"/>
              <a:buChar char="•"/>
            </a:pPr>
            <a:r>
              <a:rPr lang="fr-FR" sz="2800"/>
              <a:t>Convocation par club (blocs de passage)</a:t>
            </a:r>
            <a:endParaRPr sz="2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sz="2800"/>
              <a:t>Dimanche</a:t>
            </a:r>
            <a:endParaRPr sz="280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0B7"/>
              </a:buClr>
              <a:buSzPts val="2800"/>
              <a:buChar char="•"/>
            </a:pPr>
            <a:r>
              <a:rPr lang="fr-FR" sz="2800"/>
              <a:t>UV3 et UV4 dans deux secteurs ouverts (Toulouse et Narbonne)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fr-FR" sz="2800"/>
              <a:t>Inscription&gt;Convocation sur créneau 2h</a:t>
            </a:r>
            <a:endParaRPr/>
          </a:p>
        </p:txBody>
      </p:sp>
      <p:sp>
        <p:nvSpPr>
          <p:cNvPr id="367" name="Google Shape;367;p27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7"/>
              </a:buClr>
              <a:buSzPts val="2800"/>
              <a:buNone/>
            </a:pPr>
            <a:r>
              <a:rPr lang="fr-FR" b="1"/>
              <a:t>ORGANISATION GRADES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7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26</a:t>
            </a:fld>
            <a:endParaRPr/>
          </a:p>
        </p:txBody>
      </p:sp>
      <p:sp>
        <p:nvSpPr>
          <p:cNvPr id="373" name="Google Shape;373;p77"/>
          <p:cNvSpPr txBox="1">
            <a:spLocks noGrp="1"/>
          </p:cNvSpPr>
          <p:nvPr>
            <p:ph type="body" idx="1"/>
          </p:nvPr>
        </p:nvSpPr>
        <p:spPr>
          <a:xfrm>
            <a:off x="237754" y="1530350"/>
            <a:ext cx="8734796" cy="498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3200" u="sng">
                <a:latin typeface="Times New Roman"/>
                <a:ea typeface="Times New Roman"/>
                <a:cs typeface="Times New Roman"/>
                <a:sym typeface="Times New Roman"/>
              </a:rPr>
              <a:t>Conditions particulières </a:t>
            </a: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 sz="2800">
                <a:solidFill>
                  <a:srgbClr val="5080B7"/>
                </a:solidFill>
              </a:rPr>
              <a:t>Faisant suite au nombre considérable d’absences lors des examens de grades qui impacte l’organisation, les judoka absents seront </a:t>
            </a:r>
            <a:r>
              <a:rPr lang="fr-FR" sz="2800" b="1" u="sng">
                <a:solidFill>
                  <a:srgbClr val="5080B7"/>
                </a:solidFill>
              </a:rPr>
              <a:t>sanctionnés et refusés </a:t>
            </a:r>
            <a:r>
              <a:rPr lang="fr-FR" sz="2800">
                <a:solidFill>
                  <a:srgbClr val="5080B7"/>
                </a:solidFill>
              </a:rPr>
              <a:t>lors du weekend suivant organisé en Occitanie. </a:t>
            </a:r>
            <a:endParaRPr/>
          </a:p>
        </p:txBody>
      </p:sp>
      <p:sp>
        <p:nvSpPr>
          <p:cNvPr id="374" name="Google Shape;374;p77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7"/>
              </a:buClr>
              <a:buSzPts val="2800"/>
              <a:buNone/>
            </a:pPr>
            <a:r>
              <a:rPr lang="fr-FR" b="1"/>
              <a:t>ORGANISATION GRADES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8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  <p:sp>
        <p:nvSpPr>
          <p:cNvPr id="380" name="Google Shape;380;p78"/>
          <p:cNvSpPr txBox="1">
            <a:spLocks noGrp="1"/>
          </p:cNvSpPr>
          <p:nvPr>
            <p:ph type="body" idx="1"/>
          </p:nvPr>
        </p:nvSpPr>
        <p:spPr>
          <a:xfrm>
            <a:off x="0" y="1371602"/>
            <a:ext cx="9144000" cy="498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Inscriptions extranet: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>
                <a:solidFill>
                  <a:srgbClr val="5080B7"/>
                </a:solidFill>
              </a:rPr>
              <a:t>Entre J-30 et J-10 : Inscriptions en fonction des quotas. </a:t>
            </a:r>
            <a:br>
              <a:rPr lang="fr-FR">
                <a:solidFill>
                  <a:srgbClr val="5080B7"/>
                </a:solidFill>
              </a:rPr>
            </a:br>
            <a:r>
              <a:rPr lang="fr-FR">
                <a:solidFill>
                  <a:srgbClr val="5080B7"/>
                </a:solidFill>
              </a:rPr>
              <a:t>Préciser impérativement le poids avec précision pour l’UV3 ou le partenaire pour l’UV1 et 2 en cliquant sur le n° de licence de votre candidat. 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>
                <a:solidFill>
                  <a:srgbClr val="5080B7"/>
                </a:solidFill>
              </a:rPr>
              <a:t>Le candidat sera convoqué en fonction de cette donnée. Aucun changement ne sera accepté sur place 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>
                <a:solidFill>
                  <a:srgbClr val="5080B7"/>
                </a:solidFill>
              </a:rPr>
              <a:t>J-10 : Mail de confirmation aux clubs et information pour désinscription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>
                <a:solidFill>
                  <a:srgbClr val="5080B7"/>
                </a:solidFill>
              </a:rPr>
              <a:t>Entre J-10 et J-7 : désinscription possible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>
                <a:solidFill>
                  <a:srgbClr val="5080B7"/>
                </a:solidFill>
              </a:rPr>
              <a:t>J-7 : A la suite des inscriptions les candidats seront convoqués sur un créneau horaire de 2 heures afin de limiter les temps d’attente, les UV1 et UV2 sont regroupées par club.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>
                <a:solidFill>
                  <a:srgbClr val="5080B7"/>
                </a:solidFill>
              </a:rPr>
              <a:t>J-7 à J : Absence acceptée pour cas de force majeure sur justificatif (blessure, échec UV1 1D, …)</a:t>
            </a:r>
            <a:endParaRPr/>
          </a:p>
        </p:txBody>
      </p:sp>
      <p:sp>
        <p:nvSpPr>
          <p:cNvPr id="381" name="Google Shape;381;p78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7"/>
              </a:buClr>
              <a:buSzPts val="2800"/>
              <a:buNone/>
            </a:pPr>
            <a:r>
              <a:rPr lang="fr-FR" b="1"/>
              <a:t>ORGANISATION GRADES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9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  <p:sp>
        <p:nvSpPr>
          <p:cNvPr id="387" name="Google Shape;387;p79"/>
          <p:cNvSpPr txBox="1">
            <a:spLocks noGrp="1"/>
          </p:cNvSpPr>
          <p:nvPr>
            <p:ph type="body" idx="1"/>
          </p:nvPr>
        </p:nvSpPr>
        <p:spPr>
          <a:xfrm>
            <a:off x="237754" y="2054785"/>
            <a:ext cx="8734796" cy="498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2800"/>
              <a:t>Examens spécifiques réservés aux enseignants lors des deux stages de formation des juges 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None/>
            </a:pPr>
            <a:endParaRPr sz="280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3200"/>
              <a:t>Le Dimanche 21 Janvier 2024 à Montauban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Char char="•"/>
            </a:pPr>
            <a:r>
              <a:rPr lang="fr-FR" sz="3200"/>
              <a:t>Le dimanche 3 Mars 2024 à Narbonne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2800"/>
              <a:buNone/>
            </a:pPr>
            <a:endParaRPr sz="2800"/>
          </a:p>
        </p:txBody>
      </p:sp>
      <p:sp>
        <p:nvSpPr>
          <p:cNvPr id="388" name="Google Shape;388;p79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7"/>
              </a:buClr>
              <a:buSzPts val="2800"/>
              <a:buNone/>
            </a:pPr>
            <a:r>
              <a:rPr lang="fr-FR" b="1"/>
              <a:t>ORGANISATION GRADES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0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  <p:sp>
        <p:nvSpPr>
          <p:cNvPr id="394" name="Google Shape;394;p80"/>
          <p:cNvSpPr txBox="1">
            <a:spLocks noGrp="1"/>
          </p:cNvSpPr>
          <p:nvPr>
            <p:ph type="body" idx="1"/>
          </p:nvPr>
        </p:nvSpPr>
        <p:spPr>
          <a:xfrm>
            <a:off x="291548" y="1815304"/>
            <a:ext cx="8535228" cy="390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Judo Pro league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Montpellier Judo Olympic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2800"/>
              <a:t>Gymnase Spinosi Montpellier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>
                <a:solidFill>
                  <a:schemeClr val="dk1"/>
                </a:solidFill>
              </a:rPr>
              <a:t>Mercredi 20 Septembre (Judo Nice Métropole)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>
                <a:solidFill>
                  <a:schemeClr val="dk1"/>
                </a:solidFill>
              </a:rPr>
              <a:t>Mercredi 4 Octobre (ESBM)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9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144" name="Google Shape;144;p59"/>
          <p:cNvSpPr txBox="1">
            <a:spLocks noGrp="1"/>
          </p:cNvSpPr>
          <p:nvPr>
            <p:ph type="body" idx="1"/>
          </p:nvPr>
        </p:nvSpPr>
        <p:spPr>
          <a:xfrm>
            <a:off x="620132" y="2853345"/>
            <a:ext cx="7645400" cy="32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INFORMATIONS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FRANCE JUDO</a:t>
            </a:r>
            <a:endParaRPr/>
          </a:p>
        </p:txBody>
      </p:sp>
      <p:pic>
        <p:nvPicPr>
          <p:cNvPr id="145" name="Google Shape;14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055" y="4574150"/>
            <a:ext cx="2752671" cy="140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  <p:sp>
        <p:nvSpPr>
          <p:cNvPr id="400" name="Google Shape;400;p28"/>
          <p:cNvSpPr txBox="1">
            <a:spLocks noGrp="1"/>
          </p:cNvSpPr>
          <p:nvPr>
            <p:ph type="body" idx="1"/>
          </p:nvPr>
        </p:nvSpPr>
        <p:spPr>
          <a:xfrm>
            <a:off x="1352550" y="1692372"/>
            <a:ext cx="6438900" cy="380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Stage National de Rentrée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Trophées de l’Occitanie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fr-FR">
                <a:solidFill>
                  <a:schemeClr val="dk1"/>
                </a:solidFill>
              </a:rPr>
              <a:t>7 et 8 octobre à Carcassonne</a:t>
            </a:r>
            <a:endParaRPr/>
          </a:p>
        </p:txBody>
      </p:sp>
      <p:pic>
        <p:nvPicPr>
          <p:cNvPr id="401" name="Google Shape;4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149" y="4499325"/>
            <a:ext cx="4979712" cy="1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  <p:sp>
        <p:nvSpPr>
          <p:cNvPr id="407" name="Google Shape;407;p30"/>
          <p:cNvSpPr txBox="1">
            <a:spLocks noGrp="1"/>
          </p:cNvSpPr>
          <p:nvPr>
            <p:ph type="body" idx="1"/>
          </p:nvPr>
        </p:nvSpPr>
        <p:spPr>
          <a:xfrm>
            <a:off x="304386" y="1126534"/>
            <a:ext cx="8535228" cy="504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Itinéraires des champions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200"/>
              <a:buChar char="•"/>
            </a:pPr>
            <a:r>
              <a:rPr lang="fr-FR" sz="2400">
                <a:solidFill>
                  <a:schemeClr val="dk1"/>
                </a:solidFill>
              </a:rPr>
              <a:t>Les 17 et 18 Octobre 2023 à Espalion (12)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200"/>
              <a:buNone/>
            </a:pP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200"/>
              <a:buChar char="•"/>
            </a:pPr>
            <a:r>
              <a:rPr lang="fr-FR" sz="2400">
                <a:solidFill>
                  <a:schemeClr val="dk1"/>
                </a:solidFill>
              </a:rPr>
              <a:t>Les 31 Octobre et 1</a:t>
            </a:r>
            <a:r>
              <a:rPr lang="fr-FR" sz="2400" baseline="30000">
                <a:solidFill>
                  <a:schemeClr val="dk1"/>
                </a:solidFill>
              </a:rPr>
              <a:t>er</a:t>
            </a:r>
            <a:r>
              <a:rPr lang="fr-FR" sz="2400">
                <a:solidFill>
                  <a:schemeClr val="dk1"/>
                </a:solidFill>
              </a:rPr>
              <a:t> Novembre 2023 à Montpellier (34)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200"/>
              <a:buNone/>
            </a:pP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200"/>
              <a:buChar char="•"/>
            </a:pPr>
            <a:r>
              <a:rPr lang="fr-FR" sz="2400">
                <a:solidFill>
                  <a:schemeClr val="dk1"/>
                </a:solidFill>
              </a:rPr>
              <a:t>Les 3 et 4 Avril à Montauban (82)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1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  <p:sp>
        <p:nvSpPr>
          <p:cNvPr id="413" name="Google Shape;413;p81"/>
          <p:cNvSpPr txBox="1">
            <a:spLocks noGrp="1"/>
          </p:cNvSpPr>
          <p:nvPr>
            <p:ph type="body" idx="1"/>
          </p:nvPr>
        </p:nvSpPr>
        <p:spPr>
          <a:xfrm>
            <a:off x="304375" y="1313652"/>
            <a:ext cx="8535300" cy="30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 dirty="0"/>
              <a:t>Championnat d’Europe Seniors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 dirty="0"/>
              <a:t>Montpellier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dirty="0">
                <a:solidFill>
                  <a:schemeClr val="dk1"/>
                </a:solidFill>
              </a:rPr>
              <a:t>3 au 5 novembre 2023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dirty="0"/>
          </a:p>
        </p:txBody>
      </p:sp>
      <p:pic>
        <p:nvPicPr>
          <p:cNvPr id="414" name="Google Shape;41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300" y="4602225"/>
            <a:ext cx="5266024" cy="20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2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33</a:t>
            </a:fld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body" idx="1"/>
          </p:nvPr>
        </p:nvSpPr>
        <p:spPr>
          <a:xfrm>
            <a:off x="1396512" y="2325936"/>
            <a:ext cx="6438900" cy="32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SERVICE CIVIQUE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fr-FR">
                <a:solidFill>
                  <a:schemeClr val="dk1"/>
                </a:solidFill>
              </a:rPr>
              <a:t>Agrément national de la Fédération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fr-FR">
                <a:solidFill>
                  <a:schemeClr val="dk1"/>
                </a:solidFill>
              </a:rPr>
              <a:t>servicecivique@occitanie-ffjudo.com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34</a:t>
            </a:fld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body" idx="1"/>
          </p:nvPr>
        </p:nvSpPr>
        <p:spPr>
          <a:xfrm>
            <a:off x="1396512" y="2325936"/>
            <a:ext cx="6438900" cy="32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SITES INTERNET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CLUBS COMITES LIGUE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35</a:t>
            </a:fld>
            <a:endParaRPr/>
          </a:p>
        </p:txBody>
      </p:sp>
      <p:sp>
        <p:nvSpPr>
          <p:cNvPr id="432" name="Google Shape;432;p35"/>
          <p:cNvSpPr txBox="1">
            <a:spLocks noGrp="1"/>
          </p:cNvSpPr>
          <p:nvPr>
            <p:ph type="body" idx="3"/>
          </p:nvPr>
        </p:nvSpPr>
        <p:spPr>
          <a:xfrm>
            <a:off x="571501" y="279400"/>
            <a:ext cx="85725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7"/>
              </a:buClr>
              <a:buSzPts val="2800"/>
              <a:buNone/>
            </a:pPr>
            <a:r>
              <a:rPr lang="fr-FR" b="1"/>
              <a:t>SITE CLUBS COMITES LIGUE</a:t>
            </a:r>
            <a:endParaRPr/>
          </a:p>
        </p:txBody>
      </p:sp>
      <p:sp>
        <p:nvSpPr>
          <p:cNvPr id="433" name="Google Shape;433;p35"/>
          <p:cNvSpPr txBox="1"/>
          <p:nvPr/>
        </p:nvSpPr>
        <p:spPr>
          <a:xfrm>
            <a:off x="2710925" y="5504352"/>
            <a:ext cx="37065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1" i="0" u="sng" strike="noStrike" cap="none">
                <a:solidFill>
                  <a:srgbClr val="C90205"/>
                </a:solidFill>
                <a:latin typeface="Verdana"/>
                <a:ea typeface="Verdana"/>
                <a:cs typeface="Verdana"/>
                <a:sym typeface="Verdana"/>
              </a:rPr>
              <a:t>Créez votre site internet </a:t>
            </a:r>
            <a:endParaRPr sz="1900" b="1" i="0" u="none" strike="noStrike" cap="none">
              <a:solidFill>
                <a:srgbClr val="C9020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C9020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C9020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4" name="Google Shape;4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063" y="1618788"/>
            <a:ext cx="7312225" cy="362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36</a:t>
            </a:fld>
            <a:endParaRPr/>
          </a:p>
        </p:txBody>
      </p:sp>
      <p:sp>
        <p:nvSpPr>
          <p:cNvPr id="440" name="Google Shape;440;p36"/>
          <p:cNvSpPr txBox="1">
            <a:spLocks noGrp="1"/>
          </p:cNvSpPr>
          <p:nvPr>
            <p:ph type="body" idx="1"/>
          </p:nvPr>
        </p:nvSpPr>
        <p:spPr>
          <a:xfrm>
            <a:off x="1396512" y="2325936"/>
            <a:ext cx="6438900" cy="32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fr-FR" sz="3600"/>
              <a:t>FONDS DE DEVELOPPEMENT TERRITORIAL 2023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7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37</a:t>
            </a:fld>
            <a:endParaRPr/>
          </a:p>
        </p:txBody>
      </p:sp>
      <p:sp>
        <p:nvSpPr>
          <p:cNvPr id="446" name="Google Shape;446;p37"/>
          <p:cNvSpPr txBox="1">
            <a:spLocks noGrp="1"/>
          </p:cNvSpPr>
          <p:nvPr>
            <p:ph type="body" idx="1"/>
          </p:nvPr>
        </p:nvSpPr>
        <p:spPr>
          <a:xfrm>
            <a:off x="528458" y="1835629"/>
            <a:ext cx="8087100" cy="4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Char char="•"/>
            </a:pPr>
            <a:r>
              <a:rPr lang="fr-FR"/>
              <a:t>Aide à la création de clubs (</a:t>
            </a:r>
            <a:r>
              <a:rPr lang="fr-FR" i="1"/>
              <a:t>co-financement ANS + fonds de développement)</a:t>
            </a:r>
            <a:endParaRPr sz="320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Prime Enseignant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Tapis 60 m2 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Judogi 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Kit Accueil </a:t>
            </a:r>
            <a:endParaRPr sz="320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Cérémonie avec Hauts Gradés, élus, techniciens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Formation des nouveaux dirigeants 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447" name="Google Shape;447;p37"/>
          <p:cNvSpPr txBox="1">
            <a:spLocks noGrp="1"/>
          </p:cNvSpPr>
          <p:nvPr>
            <p:ph type="body" idx="3"/>
          </p:nvPr>
        </p:nvSpPr>
        <p:spPr>
          <a:xfrm>
            <a:off x="1207911" y="279400"/>
            <a:ext cx="793608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dirty="0"/>
              <a:t>FONDS DE DEVELOPPEMENT TERRITORIAL</a:t>
            </a:r>
            <a:endParaRPr dirty="0"/>
          </a:p>
        </p:txBody>
      </p:sp>
      <p:pic>
        <p:nvPicPr>
          <p:cNvPr id="448" name="Google Shape;4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50" y="5033175"/>
            <a:ext cx="2144184" cy="15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1885" y="5033185"/>
            <a:ext cx="2144189" cy="153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7317" y="5061250"/>
            <a:ext cx="2955182" cy="147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2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38</a:t>
            </a:fld>
            <a:endParaRPr/>
          </a:p>
        </p:txBody>
      </p:sp>
      <p:sp>
        <p:nvSpPr>
          <p:cNvPr id="456" name="Google Shape;456;p82"/>
          <p:cNvSpPr txBox="1">
            <a:spLocks noGrp="1"/>
          </p:cNvSpPr>
          <p:nvPr>
            <p:ph type="body" idx="1"/>
          </p:nvPr>
        </p:nvSpPr>
        <p:spPr>
          <a:xfrm>
            <a:off x="693108" y="1823854"/>
            <a:ext cx="8087096" cy="433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Structure mobile de promotion </a:t>
            </a:r>
            <a:r>
              <a:rPr lang="fr-FR" i="1"/>
              <a:t>(co-financement ANS + fonds de développement)</a:t>
            </a:r>
            <a:endParaRPr sz="320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Tapis emboitables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Structure gonflable 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Chapiteau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Judogi 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Photo call </a:t>
            </a:r>
            <a:endParaRPr sz="320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Sono mobile</a:t>
            </a:r>
            <a:endParaRPr sz="320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Goodies 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Recherche d’un Service Civique</a:t>
            </a:r>
            <a:endParaRPr/>
          </a:p>
        </p:txBody>
      </p:sp>
      <p:sp>
        <p:nvSpPr>
          <p:cNvPr id="457" name="Google Shape;457;p82"/>
          <p:cNvSpPr txBox="1">
            <a:spLocks noGrp="1"/>
          </p:cNvSpPr>
          <p:nvPr>
            <p:ph type="body" idx="3"/>
          </p:nvPr>
        </p:nvSpPr>
        <p:spPr>
          <a:xfrm>
            <a:off x="1264357" y="279400"/>
            <a:ext cx="7879644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dirty="0"/>
              <a:t>FONDS DE DEVELOPPEMENT TERRITORIAL</a:t>
            </a:r>
            <a:endParaRPr dirty="0"/>
          </a:p>
        </p:txBody>
      </p:sp>
      <p:pic>
        <p:nvPicPr>
          <p:cNvPr id="458" name="Google Shape;45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250" y="2687950"/>
            <a:ext cx="3348575" cy="251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7e51a203a8_0_7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39</a:t>
            </a:fld>
            <a:endParaRPr/>
          </a:p>
        </p:txBody>
      </p:sp>
      <p:sp>
        <p:nvSpPr>
          <p:cNvPr id="464" name="Google Shape;464;g27e51a203a8_0_7"/>
          <p:cNvSpPr txBox="1">
            <a:spLocks noGrp="1"/>
          </p:cNvSpPr>
          <p:nvPr>
            <p:ph type="body" idx="1"/>
          </p:nvPr>
        </p:nvSpPr>
        <p:spPr>
          <a:xfrm>
            <a:off x="693108" y="1823854"/>
            <a:ext cx="8087100" cy="4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Structure mobile de promotion </a:t>
            </a:r>
            <a:r>
              <a:rPr lang="fr-FR" i="1"/>
              <a:t>(co-financement ANS + fonds de développement)</a:t>
            </a:r>
            <a:endParaRPr sz="320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/>
              <a:t>Réservation de la Structure </a:t>
            </a:r>
            <a:endParaRPr/>
          </a:p>
        </p:txBody>
      </p:sp>
      <p:sp>
        <p:nvSpPr>
          <p:cNvPr id="465" name="Google Shape;465;g27e51a203a8_0_7"/>
          <p:cNvSpPr txBox="1">
            <a:spLocks noGrp="1"/>
          </p:cNvSpPr>
          <p:nvPr>
            <p:ph type="body" idx="3"/>
          </p:nvPr>
        </p:nvSpPr>
        <p:spPr>
          <a:xfrm>
            <a:off x="1227288" y="279400"/>
            <a:ext cx="7916647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dirty="0"/>
              <a:t>FONDS DE DEVELOPPEMENT TERRITORIAL</a:t>
            </a:r>
            <a:endParaRPr dirty="0"/>
          </a:p>
        </p:txBody>
      </p:sp>
      <p:pic>
        <p:nvPicPr>
          <p:cNvPr id="466" name="Google Shape;466;g27e51a203a8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288" y="2972425"/>
            <a:ext cx="6854077" cy="347055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27e51a203a8_0_7"/>
          <p:cNvSpPr/>
          <p:nvPr/>
        </p:nvSpPr>
        <p:spPr>
          <a:xfrm>
            <a:off x="6806050" y="3027550"/>
            <a:ext cx="717600" cy="365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27e51a203a8_0_7"/>
          <p:cNvSpPr/>
          <p:nvPr/>
        </p:nvSpPr>
        <p:spPr>
          <a:xfrm>
            <a:off x="6495525" y="3789425"/>
            <a:ext cx="1094400" cy="365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0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152" name="Google Shape;152;p60"/>
          <p:cNvSpPr txBox="1">
            <a:spLocks noGrp="1"/>
          </p:cNvSpPr>
          <p:nvPr>
            <p:ph type="body" idx="1"/>
          </p:nvPr>
        </p:nvSpPr>
        <p:spPr>
          <a:xfrm>
            <a:off x="304800" y="1614142"/>
            <a:ext cx="8667750" cy="510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1800" dirty="0"/>
              <a:t>Communication : </a:t>
            </a:r>
            <a:r>
              <a:rPr lang="fr-FR" sz="800" dirty="0">
                <a:hlinkClick r:id="rId3"/>
              </a:rPr>
              <a:t>Lien</a:t>
            </a:r>
            <a:endParaRPr lang="fr-FR" sz="800"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1800" dirty="0"/>
              <a:t>Kit de Rentrée :</a:t>
            </a:r>
            <a:r>
              <a:rPr lang="fr-FR" sz="800" dirty="0">
                <a:hlinkClick r:id="rId4"/>
              </a:rPr>
              <a:t>Lien</a:t>
            </a:r>
            <a:endParaRPr sz="800"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1800" dirty="0"/>
              <a:t>Formation et Emploi: </a:t>
            </a:r>
            <a:r>
              <a:rPr lang="fr-FR" sz="800" dirty="0">
                <a:hlinkClick r:id="rId5"/>
              </a:rPr>
              <a:t>Lien</a:t>
            </a:r>
            <a:endParaRPr sz="800"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1800" dirty="0"/>
              <a:t>Guide Inter Actif judo à l’école : </a:t>
            </a:r>
            <a:r>
              <a:rPr lang="fr-FR" sz="800" dirty="0">
                <a:hlinkClick r:id="rId6"/>
              </a:rPr>
              <a:t>Lien</a:t>
            </a:r>
            <a:endParaRPr sz="800"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1800" dirty="0"/>
              <a:t>Dispositifs Ministériel : </a:t>
            </a:r>
            <a:r>
              <a:rPr lang="fr-FR" sz="800" dirty="0">
                <a:hlinkClick r:id="rId7"/>
              </a:rPr>
              <a:t>Lien</a:t>
            </a:r>
            <a:endParaRPr sz="800"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 sz="1800" dirty="0" err="1"/>
              <a:t>Pass’Sport</a:t>
            </a:r>
            <a:endParaRPr sz="1800"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 sz="1800" dirty="0"/>
              <a:t>2h en Collège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1800" dirty="0"/>
              <a:t>Modifications règlementaire grades : </a:t>
            </a:r>
            <a:r>
              <a:rPr lang="fr-FR" sz="800" dirty="0">
                <a:hlinkClick r:id="rId8"/>
              </a:rPr>
              <a:t>Lien</a:t>
            </a:r>
            <a:endParaRPr sz="1000"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1800" dirty="0"/>
              <a:t>Commotion cérébrale :</a:t>
            </a:r>
            <a:r>
              <a:rPr lang="fr-FR" sz="800" dirty="0">
                <a:hlinkClick r:id="rId9"/>
              </a:rPr>
              <a:t>Lien</a:t>
            </a:r>
            <a:endParaRPr sz="1000"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1800" dirty="0"/>
              <a:t>Para Judo : </a:t>
            </a:r>
            <a:r>
              <a:rPr lang="fr-FR" sz="800" dirty="0">
                <a:hlinkClick r:id="rId10"/>
              </a:rPr>
              <a:t>Lien</a:t>
            </a:r>
            <a:endParaRPr sz="800"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0205"/>
              </a:buClr>
              <a:buSzPts val="2400"/>
              <a:buFont typeface="Arial"/>
              <a:buChar char="•"/>
            </a:pPr>
            <a:r>
              <a:rPr lang="fr-FR" sz="1800" dirty="0"/>
              <a:t>Arbitrage : </a:t>
            </a:r>
            <a:r>
              <a:rPr lang="fr-FR" sz="800" dirty="0">
                <a:hlinkClick r:id="rId11"/>
              </a:rPr>
              <a:t>Lien</a:t>
            </a:r>
            <a:endParaRPr sz="800" dirty="0"/>
          </a:p>
          <a:p>
            <a:r>
              <a:rPr lang="fr-FR" sz="1800" dirty="0"/>
              <a:t>Jujitsu </a:t>
            </a:r>
            <a:r>
              <a:rPr lang="fr-FR" sz="1800" dirty="0" err="1"/>
              <a:t>Developpement</a:t>
            </a:r>
            <a:r>
              <a:rPr lang="fr-FR" sz="1800" dirty="0"/>
              <a:t> :</a:t>
            </a:r>
            <a:r>
              <a:rPr lang="fr-FR" sz="1400" dirty="0">
                <a:hlinkClick r:id="rId12"/>
              </a:rPr>
              <a:t> </a:t>
            </a:r>
            <a:r>
              <a:rPr lang="fr-FR" sz="800" dirty="0">
                <a:hlinkClick r:id="rId12"/>
              </a:rPr>
              <a:t>Lien</a:t>
            </a:r>
            <a:endParaRPr sz="800" dirty="0"/>
          </a:p>
        </p:txBody>
      </p:sp>
      <p:sp>
        <p:nvSpPr>
          <p:cNvPr id="153" name="Google Shape;153;p60"/>
          <p:cNvSpPr txBox="1">
            <a:spLocks noGrp="1"/>
          </p:cNvSpPr>
          <p:nvPr>
            <p:ph type="body" idx="3"/>
          </p:nvPr>
        </p:nvSpPr>
        <p:spPr>
          <a:xfrm>
            <a:off x="1651000" y="279400"/>
            <a:ext cx="7493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</a:pPr>
            <a:r>
              <a:rPr lang="fr-FR"/>
              <a:t>INFORMATIONS FRANCE JUDO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635000" y="2496506"/>
            <a:ext cx="7645400" cy="32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INFORMATIONS TERRITORIALES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3600"/>
              <a:buNone/>
            </a:pPr>
            <a:r>
              <a:rPr lang="fr-FR" sz="3600"/>
              <a:t>OCCITANIE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1"/>
          <p:cNvSpPr txBox="1">
            <a:spLocks noGrp="1"/>
          </p:cNvSpPr>
          <p:nvPr>
            <p:ph type="body" idx="1"/>
          </p:nvPr>
        </p:nvSpPr>
        <p:spPr>
          <a:xfrm>
            <a:off x="636951" y="4785407"/>
            <a:ext cx="7886700" cy="156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fr-FR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clubs participent dans les zones de leur département </a:t>
            </a:r>
            <a:r>
              <a:rPr lang="fr-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fr-FR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quotas de qualification sont calculés en fonction du nombre de licenciés</a:t>
            </a:r>
            <a:endParaRPr b="1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400"/>
              <a:buFont typeface="Arial"/>
              <a:buNone/>
            </a:pP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5" name="Google Shape;165;p61"/>
          <p:cNvSpPr txBox="1">
            <a:spLocks noGrp="1"/>
          </p:cNvSpPr>
          <p:nvPr>
            <p:ph type="sldNum" idx="12"/>
          </p:nvPr>
        </p:nvSpPr>
        <p:spPr>
          <a:xfrm>
            <a:off x="6915150" y="635000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pic>
        <p:nvPicPr>
          <p:cNvPr id="166" name="Google Shape;166;p61" descr="secteurs organisation occitan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45" y="1867988"/>
            <a:ext cx="3486609" cy="254007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1"/>
          <p:cNvSpPr/>
          <p:nvPr/>
        </p:nvSpPr>
        <p:spPr>
          <a:xfrm>
            <a:off x="3317967" y="1508793"/>
            <a:ext cx="5826033" cy="284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lang="fr-F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ZONES GEOGRAPHIQUES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6432"/>
              </a:buClr>
              <a:buSzPts val="2000"/>
              <a:buFont typeface="Arial"/>
              <a:buChar char="•"/>
            </a:pPr>
            <a:r>
              <a:rPr lang="fr-FR" sz="2000" b="1" i="0" u="none" strike="noStrike" cap="none">
                <a:solidFill>
                  <a:srgbClr val="EB6432"/>
                </a:solidFill>
                <a:latin typeface="Calibri"/>
                <a:ea typeface="Calibri"/>
                <a:cs typeface="Calibri"/>
                <a:sym typeface="Calibri"/>
              </a:rPr>
              <a:t>ZONE SUD (11,66)</a:t>
            </a:r>
            <a:endParaRPr sz="2000" b="1" i="0" u="none" strike="noStrike" cap="none">
              <a:solidFill>
                <a:srgbClr val="EB64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D399"/>
              </a:buClr>
              <a:buSzPts val="2000"/>
              <a:buFont typeface="Arial"/>
              <a:buChar char="•"/>
            </a:pPr>
            <a:r>
              <a:rPr lang="fr-FR" sz="2000" b="1" i="0" u="none" strike="noStrike" cap="none">
                <a:solidFill>
                  <a:srgbClr val="FED399"/>
                </a:solidFill>
                <a:latin typeface="Calibri"/>
                <a:ea typeface="Calibri"/>
                <a:cs typeface="Calibri"/>
                <a:sym typeface="Calibri"/>
              </a:rPr>
              <a:t>ZONE OUEST (09, 31, 32, 65)</a:t>
            </a:r>
            <a:endParaRPr sz="2000" b="1" i="0" u="none" strike="noStrike" cap="none">
              <a:solidFill>
                <a:srgbClr val="FED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000"/>
              <a:buFont typeface="Arial"/>
              <a:buChar char="•"/>
            </a:pPr>
            <a:r>
              <a:rPr lang="fr-FR" sz="2000" b="1" i="0" u="none" strike="noStrike" cap="none">
                <a:solidFill>
                  <a:srgbClr val="FF40FF"/>
                </a:solidFill>
                <a:latin typeface="Calibri"/>
                <a:ea typeface="Calibri"/>
                <a:cs typeface="Calibri"/>
                <a:sym typeface="Calibri"/>
              </a:rPr>
              <a:t>ZONE NORD (12, 46, 81, 82) </a:t>
            </a:r>
            <a:endParaRPr sz="2000" b="1" i="0" u="none" strike="noStrike" cap="none">
              <a:solidFill>
                <a:srgbClr val="FF4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•"/>
            </a:pPr>
            <a:r>
              <a:rPr lang="fr-FR" sz="20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ZONE EST (30, 34, 48)</a:t>
            </a:r>
            <a:endParaRPr sz="2000" b="1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1"/>
          <p:cNvSpPr txBox="1"/>
          <p:nvPr/>
        </p:nvSpPr>
        <p:spPr>
          <a:xfrm>
            <a:off x="636951" y="5540106"/>
            <a:ext cx="7886700" cy="58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7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5080B7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9" name="Google Shape;169;p61"/>
          <p:cNvSpPr txBox="1"/>
          <p:nvPr/>
        </p:nvSpPr>
        <p:spPr>
          <a:xfrm>
            <a:off x="3787054" y="230874"/>
            <a:ext cx="51064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STRUCTURATION SPORTIVE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2"/>
          <p:cNvSpPr txBox="1">
            <a:spLocks noGrp="1"/>
          </p:cNvSpPr>
          <p:nvPr>
            <p:ph type="title"/>
          </p:nvPr>
        </p:nvSpPr>
        <p:spPr>
          <a:xfrm>
            <a:off x="124213" y="1414291"/>
            <a:ext cx="8807506" cy="598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br>
              <a:rPr lang="fr-F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2"/>
          <p:cNvSpPr/>
          <p:nvPr/>
        </p:nvSpPr>
        <p:spPr>
          <a:xfrm>
            <a:off x="413044" y="1442481"/>
            <a:ext cx="2091427" cy="1112055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sélective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2"/>
          <p:cNvSpPr/>
          <p:nvPr/>
        </p:nvSpPr>
        <p:spPr>
          <a:xfrm>
            <a:off x="3132951" y="1442481"/>
            <a:ext cx="2425444" cy="1127898"/>
          </a:xfrm>
          <a:prstGeom prst="ellipse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de préparation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2"/>
          <p:cNvSpPr/>
          <p:nvPr/>
        </p:nvSpPr>
        <p:spPr>
          <a:xfrm>
            <a:off x="6021196" y="1414291"/>
            <a:ext cx="2425379" cy="1118788"/>
          </a:xfrm>
          <a:prstGeom prst="ellipse">
            <a:avLst/>
          </a:prstGeom>
          <a:solidFill>
            <a:srgbClr val="BBD6E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d’animation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2"/>
          <p:cNvSpPr/>
          <p:nvPr/>
        </p:nvSpPr>
        <p:spPr>
          <a:xfrm>
            <a:off x="124213" y="3097564"/>
            <a:ext cx="2669091" cy="2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fr-FR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Zones fermées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 sélection du département vers sa zone, la ligue et le national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2"/>
          <p:cNvSpPr/>
          <p:nvPr/>
        </p:nvSpPr>
        <p:spPr>
          <a:xfrm>
            <a:off x="3132951" y="3103430"/>
            <a:ext cx="2494042" cy="304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Ouvert à tous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Tous les tournois nationaux et régionaux label Occitanie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2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2"/>
          <p:cNvSpPr/>
          <p:nvPr/>
        </p:nvSpPr>
        <p:spPr>
          <a:xfrm>
            <a:off x="5838204" y="2778906"/>
            <a:ext cx="3556317" cy="388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Ouvert à tous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Tous les Grands prix label Occitanie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groupes morphologiques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Avec relation grade/championnat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Conditions de participation</a:t>
            </a:r>
            <a:endParaRPr sz="24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2"/>
          <p:cNvSpPr txBox="1"/>
          <p:nvPr/>
        </p:nvSpPr>
        <p:spPr>
          <a:xfrm>
            <a:off x="3787054" y="230874"/>
            <a:ext cx="51064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3 FILIERES DE COMPETITION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3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187" name="Google Shape;187;p63"/>
          <p:cNvSpPr txBox="1"/>
          <p:nvPr/>
        </p:nvSpPr>
        <p:spPr>
          <a:xfrm>
            <a:off x="5304165" y="185345"/>
            <a:ext cx="33592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BENJAMIN(E)S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63" descr="Une image contenant texte, capture d’écran, Polic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4" y="0"/>
            <a:ext cx="91246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205"/>
              </a:buClr>
              <a:buSzPts val="1800"/>
              <a:buFont typeface="Verdana"/>
              <a:buNone/>
            </a:pPr>
            <a:endParaRPr/>
          </a:p>
        </p:txBody>
      </p:sp>
      <p:sp>
        <p:nvSpPr>
          <p:cNvPr id="194" name="Google Shape;194;p64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0B7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95" name="Google Shape;195;p64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pic>
        <p:nvPicPr>
          <p:cNvPr id="196" name="Google Shape;196;p64" descr="Une image contenant texte, capture d’écran, Polic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685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FF9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1106</Words>
  <Application>Microsoft Macintosh PowerPoint</Application>
  <PresentationFormat>Affichage à l'écran (4:3)</PresentationFormat>
  <Paragraphs>283</Paragraphs>
  <Slides>39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Courier New</vt:lpstr>
      <vt:lpstr>Noto Sans Symbols</vt:lpstr>
      <vt:lpstr>Times</vt:lpstr>
      <vt:lpstr>Times New Roman</vt:lpstr>
      <vt:lpstr>Trebuchet MS</vt:lpstr>
      <vt:lpstr>Verdana</vt:lpstr>
      <vt:lpstr>Thème Office</vt:lpstr>
      <vt:lpstr>SNR OCCITANIE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SNR OCCITANIE</dc:title>
  <dc:creator>guillaume Orazio</dc:creator>
  <cp:lastModifiedBy>Louis GUISEPPI</cp:lastModifiedBy>
  <cp:revision>2</cp:revision>
  <cp:lastPrinted>2023-09-16T09:45:56Z</cp:lastPrinted>
  <dcterms:created xsi:type="dcterms:W3CDTF">2018-04-19T12:52:03Z</dcterms:created>
  <dcterms:modified xsi:type="dcterms:W3CDTF">2023-09-16T09:46:08Z</dcterms:modified>
</cp:coreProperties>
</file>